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sldIdLst>
    <p:sldId id="265" r:id="rId2"/>
    <p:sldId id="266" r:id="rId3"/>
    <p:sldId id="281" r:id="rId4"/>
    <p:sldId id="263" r:id="rId5"/>
    <p:sldId id="264" r:id="rId6"/>
    <p:sldId id="258" r:id="rId7"/>
    <p:sldId id="262" r:id="rId8"/>
    <p:sldId id="261" r:id="rId9"/>
    <p:sldId id="267" r:id="rId10"/>
    <p:sldId id="269" r:id="rId11"/>
    <p:sldId id="268" r:id="rId12"/>
    <p:sldId id="277" r:id="rId13"/>
    <p:sldId id="270" r:id="rId14"/>
    <p:sldId id="273" r:id="rId15"/>
    <p:sldId id="271" r:id="rId16"/>
    <p:sldId id="272" r:id="rId17"/>
    <p:sldId id="279" r:id="rId18"/>
    <p:sldId id="284" r:id="rId19"/>
    <p:sldId id="278" r:id="rId20"/>
    <p:sldId id="285" r:id="rId21"/>
    <p:sldId id="274" r:id="rId22"/>
    <p:sldId id="275" r:id="rId23"/>
    <p:sldId id="283" r:id="rId24"/>
    <p:sldId id="282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Nº TOTAL DE NIÑOS </c:v>
                </c:pt>
                <c:pt idx="1">
                  <c:v>NIÑOS DE 1,5 A 6 AÑOS </c:v>
                </c:pt>
                <c:pt idx="2">
                  <c:v>NIÑOS DE 6 A 12 AÑOS</c:v>
                </c:pt>
                <c:pt idx="3">
                  <c:v>NIÑOS DE 12 A 21AÑOS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107</c:v>
                </c:pt>
                <c:pt idx="1">
                  <c:v>13</c:v>
                </c:pt>
                <c:pt idx="2">
                  <c:v>36</c:v>
                </c:pt>
                <c:pt idx="3">
                  <c:v>58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Nº TOTAL DE NIÑOS </c:v>
                </c:pt>
                <c:pt idx="1">
                  <c:v>NIÑOS DE 1,5 A 6 AÑOS </c:v>
                </c:pt>
                <c:pt idx="2">
                  <c:v>NIÑOS DE 6 A 12 AÑOS</c:v>
                </c:pt>
                <c:pt idx="3">
                  <c:v>NIÑOS DE 12 A 21AÑOS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Nº TOTAL DE NIÑOS </c:v>
                </c:pt>
                <c:pt idx="1">
                  <c:v>NIÑOS DE 1,5 A 6 AÑOS </c:v>
                </c:pt>
                <c:pt idx="2">
                  <c:v>NIÑOS DE 6 A 12 AÑOS</c:v>
                </c:pt>
                <c:pt idx="3">
                  <c:v>NIÑOS DE 12 A 21AÑOS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</c:ser>
        <c:axId val="65795584"/>
        <c:axId val="65797120"/>
      </c:barChart>
      <c:catAx>
        <c:axId val="65795584"/>
        <c:scaling>
          <c:orientation val="minMax"/>
        </c:scaling>
        <c:axPos val="b"/>
        <c:tickLblPos val="nextTo"/>
        <c:crossAx val="65797120"/>
        <c:crosses val="autoZero"/>
        <c:auto val="1"/>
        <c:lblAlgn val="ctr"/>
        <c:lblOffset val="100"/>
      </c:catAx>
      <c:valAx>
        <c:axId val="65797120"/>
        <c:scaling>
          <c:orientation val="minMax"/>
        </c:scaling>
        <c:axPos val="l"/>
        <c:majorGridlines/>
        <c:numFmt formatCode="General" sourceLinked="1"/>
        <c:tickLblPos val="nextTo"/>
        <c:crossAx val="6579558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 TOTAL 107</c:v>
                </c:pt>
                <c:pt idx="1">
                  <c:v>DE 1,5 A 6 AÑOS </c:v>
                </c:pt>
                <c:pt idx="2">
                  <c:v>DE 6 A 12 AÑOS </c:v>
                </c:pt>
                <c:pt idx="3">
                  <c:v>DE 12 A 21 AÑOS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 formatCode="0.00%">
                  <c:v>0.34600000000000009</c:v>
                </c:pt>
                <c:pt idx="1">
                  <c:v>0.15000000000000005</c:v>
                </c:pt>
                <c:pt idx="2" formatCode="0.00%">
                  <c:v>0.3000000000000001</c:v>
                </c:pt>
                <c:pt idx="3">
                  <c:v>0.41000000000000009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 TOTAL 107</c:v>
                </c:pt>
                <c:pt idx="1">
                  <c:v>DE 1,5 A 6 AÑOS </c:v>
                </c:pt>
                <c:pt idx="2">
                  <c:v>DE 6 A 12 AÑOS </c:v>
                </c:pt>
                <c:pt idx="3">
                  <c:v>DE 12 A 21 AÑOS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 TOTAL 107</c:v>
                </c:pt>
                <c:pt idx="1">
                  <c:v>DE 1,5 A 6 AÑOS </c:v>
                </c:pt>
                <c:pt idx="2">
                  <c:v>DE 6 A 12 AÑOS </c:v>
                </c:pt>
                <c:pt idx="3">
                  <c:v>DE 12 A 21 AÑOS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</c:ser>
        <c:axId val="76368512"/>
        <c:axId val="76387072"/>
      </c:barChart>
      <c:catAx>
        <c:axId val="76368512"/>
        <c:scaling>
          <c:orientation val="minMax"/>
        </c:scaling>
        <c:axPos val="b"/>
        <c:tickLblPos val="nextTo"/>
        <c:crossAx val="76387072"/>
        <c:crosses val="autoZero"/>
        <c:auto val="1"/>
        <c:lblAlgn val="ctr"/>
        <c:lblOffset val="100"/>
      </c:catAx>
      <c:valAx>
        <c:axId val="76387072"/>
        <c:scaling>
          <c:orientation val="minMax"/>
        </c:scaling>
        <c:axPos val="l"/>
        <c:majorGridlines/>
        <c:numFmt formatCode="0.00%" sourceLinked="1"/>
        <c:tickLblPos val="nextTo"/>
        <c:crossAx val="76368512"/>
        <c:crosses val="autoZero"/>
        <c:crossBetween val="between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ayout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PROBLEMAS GRAVES EN CASA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TOTAL 107</c:v>
                </c:pt>
                <c:pt idx="1">
                  <c:v>DE 1,5 A 6 AÑOS</c:v>
                </c:pt>
                <c:pt idx="2">
                  <c:v>DE 6 A 12 AÑOS</c:v>
                </c:pt>
                <c:pt idx="3">
                  <c:v>DE 12 A 21 AÑOS 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 formatCode="0.00%">
                  <c:v>0.34600000000000009</c:v>
                </c:pt>
                <c:pt idx="1">
                  <c:v>0.15000000000000005</c:v>
                </c:pt>
                <c:pt idx="2">
                  <c:v>0.3000000000000001</c:v>
                </c:pt>
                <c:pt idx="3">
                  <c:v>0.41000000000000009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PROBLEMAS EN LA ESCUELA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TOTAL 107</c:v>
                </c:pt>
                <c:pt idx="1">
                  <c:v>DE 1,5 A 6 AÑOS</c:v>
                </c:pt>
                <c:pt idx="2">
                  <c:v>DE 6 A 12 AÑOS</c:v>
                </c:pt>
                <c:pt idx="3">
                  <c:v>DE 12 A 21 AÑOS </c:v>
                </c:pt>
              </c:strCache>
            </c:strRef>
          </c:cat>
          <c:val>
            <c:numRef>
              <c:f>Hoja1!$C$2:$C$5</c:f>
              <c:numCache>
                <c:formatCode>0%</c:formatCode>
                <c:ptCount val="4"/>
                <c:pt idx="0" formatCode="0.00%">
                  <c:v>0.32700000000000012</c:v>
                </c:pt>
                <c:pt idx="1">
                  <c:v>0.23</c:v>
                </c:pt>
                <c:pt idx="2">
                  <c:v>0.3600000000000001</c:v>
                </c:pt>
                <c:pt idx="3">
                  <c:v>0.34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TOMA MEDICACIÓN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TOTAL 107</c:v>
                </c:pt>
                <c:pt idx="1">
                  <c:v>DE 1,5 A 6 AÑOS</c:v>
                </c:pt>
                <c:pt idx="2">
                  <c:v>DE 6 A 12 AÑOS</c:v>
                </c:pt>
                <c:pt idx="3">
                  <c:v>DE 12 A 21 AÑOS </c:v>
                </c:pt>
              </c:strCache>
            </c:strRef>
          </c:cat>
          <c:val>
            <c:numRef>
              <c:f>Hoja1!$D$2:$D$5</c:f>
              <c:numCache>
                <c:formatCode>0%</c:formatCode>
                <c:ptCount val="4"/>
                <c:pt idx="0" formatCode="0.00%">
                  <c:v>0.37500000000000011</c:v>
                </c:pt>
                <c:pt idx="1">
                  <c:v>0</c:v>
                </c:pt>
                <c:pt idx="2">
                  <c:v>0.33000000000000013</c:v>
                </c:pt>
                <c:pt idx="3">
                  <c:v>0.45</c:v>
                </c:pt>
              </c:numCache>
            </c:numRef>
          </c:val>
        </c:ser>
        <c:shape val="cylinder"/>
        <c:axId val="79004032"/>
        <c:axId val="79005568"/>
        <c:axId val="78985408"/>
      </c:bar3DChart>
      <c:catAx>
        <c:axId val="79004032"/>
        <c:scaling>
          <c:orientation val="minMax"/>
        </c:scaling>
        <c:axPos val="b"/>
        <c:tickLblPos val="nextTo"/>
        <c:crossAx val="79005568"/>
        <c:crosses val="autoZero"/>
        <c:auto val="1"/>
        <c:lblAlgn val="ctr"/>
        <c:lblOffset val="100"/>
      </c:catAx>
      <c:valAx>
        <c:axId val="79005568"/>
        <c:scaling>
          <c:orientation val="minMax"/>
        </c:scaling>
        <c:axPos val="l"/>
        <c:majorGridlines/>
        <c:numFmt formatCode="0.00%" sourceLinked="1"/>
        <c:tickLblPos val="nextTo"/>
        <c:crossAx val="79004032"/>
        <c:crosses val="autoZero"/>
        <c:crossBetween val="between"/>
      </c:valAx>
      <c:serAx>
        <c:axId val="78985408"/>
        <c:scaling>
          <c:orientation val="minMax"/>
        </c:scaling>
        <c:axPos val="b"/>
        <c:tickLblPos val="nextTo"/>
        <c:crossAx val="79005568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70AACE2-676E-44BD-97FD-EB687F4F663B}" type="datetimeFigureOut">
              <a:rPr lang="es-ES" smtClean="0"/>
              <a:pPr/>
              <a:t>17/11/2019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65F1FF-1AE6-4151-A946-E95F0EF2C4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v.comillas.edu/media/Adopci%C3%B3n+al+rev%C3%A9s/1_ybsqxcn4/112589431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oLnTAafLB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Marcador de contenido" descr="AFADEX GRANDE_nuevo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981075"/>
            <a:ext cx="8605838" cy="4824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20191116_212519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09538" y="620713"/>
            <a:ext cx="9034462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hlinkClick r:id="rId2"/>
              </a:rPr>
              <a:t>https://tv.comillas.edu/media/Adopci%C3%B3n+al+rev%C3%A9s/1_ybsqxcn4/112589431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ADOPCIÓN AL REVÉS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stop-mito-sombra.pn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84138" y="0"/>
            <a:ext cx="9059862" cy="6408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59606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11" name="10 Marcador de contenido" descr="Imagen jornada I.pn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84784"/>
            <a:ext cx="4283968" cy="5373216"/>
          </a:xfrm>
        </p:spPr>
      </p:pic>
      <p:pic>
        <p:nvPicPr>
          <p:cNvPr id="12" name="11 Marcador de contenido" descr="Imagen jornada II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97493" y="1412776"/>
            <a:ext cx="4158462" cy="5256584"/>
          </a:xfrm>
        </p:spPr>
      </p:pic>
      <p:sp>
        <p:nvSpPr>
          <p:cNvPr id="14" name="13 Marcador de texto"/>
          <p:cNvSpPr>
            <a:spLocks noGrp="1"/>
          </p:cNvSpPr>
          <p:nvPr>
            <p:ph type="body" sz="quarter" idx="1"/>
          </p:nvPr>
        </p:nvSpPr>
        <p:spPr>
          <a:xfrm>
            <a:off x="395536" y="188640"/>
            <a:ext cx="4040188" cy="1008112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FAMILIAS Y ADOPCIÓN </a:t>
            </a:r>
            <a:endParaRPr lang="es-ES" sz="2800" dirty="0"/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716016" y="188640"/>
            <a:ext cx="4041775" cy="1008112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RETOS EDUCATIVOS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i="1" u="sng" dirty="0" smtClean="0"/>
              <a:t>FAMILIA Y ADOPCIÓN </a:t>
            </a:r>
            <a:endParaRPr lang="es-ES" i="1" u="sng" dirty="0"/>
          </a:p>
        </p:txBody>
      </p:sp>
      <p:pic>
        <p:nvPicPr>
          <p:cNvPr id="7" name="6 Marcador de contenido" descr="Imagen jornada III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757287"/>
            <a:ext cx="3886200" cy="4235601"/>
          </a:xfrm>
        </p:spPr>
      </p:pic>
      <p:sp>
        <p:nvSpPr>
          <p:cNvPr id="6" name="5 Marcador de texto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s-ES_tradnl" sz="2600" b="1" i="1" dirty="0" smtClean="0"/>
              <a:t>R           E         </a:t>
            </a:r>
          </a:p>
          <a:p>
            <a:r>
              <a:rPr lang="es-ES_tradnl" sz="2600" b="1" i="1" dirty="0" smtClean="0"/>
              <a:t>   E              D</a:t>
            </a:r>
          </a:p>
          <a:p>
            <a:r>
              <a:rPr lang="es-ES_tradnl" sz="2600" b="1" i="1" dirty="0" smtClean="0"/>
              <a:t> T            U</a:t>
            </a:r>
          </a:p>
          <a:p>
            <a:r>
              <a:rPr lang="es-ES_tradnl" sz="2600" b="1" i="1" dirty="0" smtClean="0"/>
              <a:t>   O         C</a:t>
            </a:r>
          </a:p>
          <a:p>
            <a:r>
              <a:rPr lang="es-ES_tradnl" sz="2600" b="1" i="1" dirty="0" smtClean="0"/>
              <a:t>  S                A</a:t>
            </a:r>
          </a:p>
          <a:p>
            <a:r>
              <a:rPr lang="es-ES_tradnl" sz="2600" b="1" i="1" dirty="0" smtClean="0"/>
              <a:t>               T</a:t>
            </a:r>
          </a:p>
          <a:p>
            <a:r>
              <a:rPr lang="es-ES_tradnl" sz="2600" b="1" i="1" dirty="0" smtClean="0"/>
              <a:t>                  I</a:t>
            </a:r>
          </a:p>
          <a:p>
            <a:r>
              <a:rPr lang="es-ES_tradnl" sz="2600" b="1" i="1" dirty="0" smtClean="0"/>
              <a:t>                   V</a:t>
            </a:r>
          </a:p>
          <a:p>
            <a:r>
              <a:rPr lang="es-ES_tradnl" sz="2600" b="1" i="1" dirty="0" smtClean="0"/>
              <a:t>           O</a:t>
            </a:r>
          </a:p>
          <a:p>
            <a:r>
              <a:rPr lang="es-ES_tradnl" sz="2600" b="1" i="1" dirty="0" smtClean="0"/>
              <a:t>               S </a:t>
            </a:r>
          </a:p>
          <a:p>
            <a:endParaRPr lang="es-ES_tradnl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800" dirty="0" smtClean="0"/>
              <a:t>ENCUESTA AFADEX-PETALES</a:t>
            </a:r>
            <a:endParaRPr lang="es-ES" sz="4800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1"/>
          </p:nvPr>
        </p:nvSpPr>
        <p:spPr>
          <a:xfrm>
            <a:off x="539552" y="1556792"/>
            <a:ext cx="144016" cy="835888"/>
          </a:xfrm>
        </p:spPr>
        <p:txBody>
          <a:bodyPr>
            <a:normAutofit fontScale="25000" lnSpcReduction="20000"/>
          </a:bodyPr>
          <a:lstStyle/>
          <a:p>
            <a:r>
              <a:rPr lang="es-ES_tradnl" dirty="0" smtClean="0"/>
              <a:t>ADOPCIÓN Y ACOGIMIENTO,</a:t>
            </a:r>
            <a:endParaRPr lang="es-E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"/>
          </p:nvPr>
        </p:nvSpPr>
        <p:spPr>
          <a:xfrm>
            <a:off x="539552" y="1484784"/>
            <a:ext cx="8136904" cy="864096"/>
          </a:xfrm>
        </p:spPr>
        <p:txBody>
          <a:bodyPr>
            <a:noAutofit/>
          </a:bodyPr>
          <a:lstStyle/>
          <a:p>
            <a:pPr algn="ctr"/>
            <a:r>
              <a:rPr lang="es-ES_tradnl" sz="2800" dirty="0" smtClean="0"/>
              <a:t>           ADOPCIÓN Y ACOGIMIENTO, SITUACIÓN FAMILIAR</a:t>
            </a:r>
            <a:endParaRPr lang="es-ES" sz="2800" dirty="0"/>
          </a:p>
        </p:txBody>
      </p:sp>
      <p:pic>
        <p:nvPicPr>
          <p:cNvPr id="1026" name="Picture 2" descr="C:\Users\Usuario\Downloads\AFADEX PEQUEÑO_nuevo co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420888"/>
            <a:ext cx="4104456" cy="3240360"/>
          </a:xfrm>
          <a:prstGeom prst="rect">
            <a:avLst/>
          </a:prstGeom>
          <a:noFill/>
        </p:spPr>
      </p:pic>
      <p:pic>
        <p:nvPicPr>
          <p:cNvPr id="1028" name="Picture 4" descr="Resultado de imagen de logo petales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13437"/>
            <a:ext cx="3168352" cy="3463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 smtClean="0"/>
              <a:t>MUESTRA DE LA ENCUESTA</a:t>
            </a:r>
            <a:endParaRPr lang="es-ES" b="1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Screenshot_20191006-113107_Samsung Intern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5873" y="0"/>
            <a:ext cx="393225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Screenshot_20191006-113144_Samsung Intern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86" y="-243408"/>
            <a:ext cx="4161061" cy="7101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creenshot_20191006-113231_Samsung Intern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-1899592"/>
            <a:ext cx="5040560" cy="8422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Problemas graves de conducta en casa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83567" y="1628800"/>
          <a:ext cx="8082607" cy="44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creenshot_20191006-113329_Samsung Intern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-171400"/>
            <a:ext cx="3857625" cy="7344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DIFICULTADES DE CONDUCTA EN LA ESCUELA</a:t>
            </a:r>
            <a:endParaRPr lang="es-ES" dirty="0"/>
          </a:p>
        </p:txBody>
      </p:sp>
      <p:pic>
        <p:nvPicPr>
          <p:cNvPr id="7" name="6 Marcador de contenido" descr="Screenshot_20191113-210842_Samsung Interne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2775" y="2024492"/>
            <a:ext cx="8153400" cy="36472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20191116_2227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3425"/>
            <a:ext cx="9144000" cy="5184575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MEDIDAS DISCIPLINARIAS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19672" y="4293096"/>
            <a:ext cx="7387208" cy="2564904"/>
          </a:xfrm>
        </p:spPr>
        <p:txBody>
          <a:bodyPr>
            <a:normAutofit/>
          </a:bodyPr>
          <a:lstStyle/>
          <a:p>
            <a:r>
              <a:rPr lang="es-ES_tradnl" dirty="0" smtClean="0"/>
              <a:t>CASTIGARLO SIN RECREO</a:t>
            </a:r>
          </a:p>
          <a:p>
            <a:r>
              <a:rPr lang="es-ES_tradnl" dirty="0" smtClean="0"/>
              <a:t>DEJARLO SIN CLASE DE EDUCACIÓN FISICA</a:t>
            </a:r>
          </a:p>
          <a:p>
            <a:r>
              <a:rPr lang="es-ES_tradnl" dirty="0" smtClean="0"/>
              <a:t>DEJARLO SIN CLASE DE PLÁSTICA</a:t>
            </a:r>
          </a:p>
          <a:p>
            <a:r>
              <a:rPr lang="es-ES_tradnl" dirty="0" smtClean="0"/>
              <a:t>SUSPENDER ASIGNATURAS POR MAL COMPORTAMIENTO</a:t>
            </a:r>
          </a:p>
          <a:p>
            <a:r>
              <a:rPr lang="es-ES_tradnl" dirty="0" smtClean="0"/>
              <a:t>EXPULSARLO DEL COMEDOR</a:t>
            </a:r>
          </a:p>
          <a:p>
            <a:r>
              <a:rPr lang="es-ES_tradnl" dirty="0" smtClean="0"/>
              <a:t>SEPARARLO DE LOS COMPAÑEROS </a:t>
            </a:r>
          </a:p>
          <a:p>
            <a:r>
              <a:rPr lang="es-ES_tradnl" dirty="0" smtClean="0"/>
              <a:t>LLEVARLO A UNA CLASE DE UN CURSO INFERIOR DURANTE UN TIEMPO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72" y="3717032"/>
            <a:ext cx="7295728" cy="720080"/>
          </a:xfrm>
        </p:spPr>
        <p:txBody>
          <a:bodyPr>
            <a:normAutofit fontScale="90000"/>
          </a:bodyPr>
          <a:lstStyle/>
          <a:p>
            <a:r>
              <a:rPr lang="es-ES_tradnl" b="1" i="1" dirty="0" smtClean="0"/>
              <a:t>                       </a:t>
            </a:r>
            <a:r>
              <a:rPr lang="es-ES_tradnl" b="1" u="sng" dirty="0" smtClean="0"/>
              <a:t>OTRAS MEDIDAS DISCIPLINARIAS</a:t>
            </a:r>
            <a:endParaRPr lang="es-ES" b="1" u="sng" dirty="0"/>
          </a:p>
        </p:txBody>
      </p:sp>
      <p:pic>
        <p:nvPicPr>
          <p:cNvPr id="6" name="5 Marcador de posición de imagen" descr="EDUCACION-URGENTE1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9854" b="9854"/>
          <a:stretch>
            <a:fillRect/>
          </a:stretch>
        </p:blipFill>
        <p:spPr>
          <a:xfrm>
            <a:off x="0" y="0"/>
            <a:ext cx="6156176" cy="37090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04056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6" name="5 Marcador de contenido" descr="Screenshot_20191006-113806_Samsung Interne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663743" y="236147"/>
            <a:ext cx="4111982" cy="63612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04056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4" name="3 Marcador de contenido" descr="Screenshot_20191006-113830_Samsung Interne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447795"/>
            <a:ext cx="4176464" cy="60665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EVOLUCIÓN DE LOS PROBLEMAS SEGÚN LA EDAD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32008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4" name="3 Marcador de contenido" descr="Screenshot_20191006-113823_Samsung Interne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565788"/>
            <a:ext cx="3816423" cy="61062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i="1" u="sng" dirty="0" smtClean="0"/>
              <a:t>PRESENTA ALGÚN DIAGNÓSTICO DE LOS SIGUIENTES</a:t>
            </a:r>
            <a:endParaRPr lang="es-ES" b="1" i="1" u="sng" dirty="0"/>
          </a:p>
        </p:txBody>
      </p:sp>
      <p:pic>
        <p:nvPicPr>
          <p:cNvPr id="5" name="4 Marcador de posición de imagen" descr="Screenshot_20191113-211750_Samsung Interne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3056" b="3305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texto"/>
          <p:cNvSpPr>
            <a:spLocks noGrp="1"/>
          </p:cNvSpPr>
          <p:nvPr>
            <p:ph type="body" sz="half" idx="2"/>
          </p:nvPr>
        </p:nvSpPr>
        <p:spPr>
          <a:xfrm>
            <a:off x="1835696" y="5301208"/>
            <a:ext cx="6540344" cy="648072"/>
          </a:xfrm>
        </p:spPr>
        <p:txBody>
          <a:bodyPr>
            <a:noAutofit/>
          </a:bodyPr>
          <a:lstStyle/>
          <a:p>
            <a:endParaRPr lang="es-ES" sz="2800" dirty="0"/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691680" y="4653136"/>
            <a:ext cx="6756368" cy="792088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	</a:t>
            </a:r>
            <a:r>
              <a:rPr lang="es-ES_tradnl" b="1" i="1" dirty="0" smtClean="0"/>
              <a:t>HA NECESITADO UTILIZAR ALGUNOS DE ESTOS SERVICIOS</a:t>
            </a:r>
            <a:endParaRPr lang="es-ES" b="1" i="1" dirty="0"/>
          </a:p>
        </p:txBody>
      </p:sp>
      <p:pic>
        <p:nvPicPr>
          <p:cNvPr id="5" name="4 Marcador de posición de imagen" descr="Screenshot_20191113-211706_Samsung Interne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3056" b="3305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CAMBIAR LA MIRADA</a:t>
            </a:r>
            <a:endParaRPr lang="es-ES" dirty="0"/>
          </a:p>
        </p:txBody>
      </p:sp>
      <p:pic>
        <p:nvPicPr>
          <p:cNvPr id="5" name="4 Marcador de posición de imagen" descr="Imagen Funciones ejecutiva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375283" y="1600200"/>
            <a:ext cx="4628384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TÚ ME IMPORTAS</a:t>
            </a:r>
            <a:endParaRPr lang="es-ES" dirty="0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179512" y="3611607"/>
            <a:ext cx="8568952" cy="1199704"/>
          </a:xfrm>
        </p:spPr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  <a:hlinkClick r:id="rId2"/>
              </a:rPr>
              <a:t>https://www.youtube.com/watch?v=ioLnTAafLBo</a:t>
            </a:r>
            <a:endParaRPr lang="es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354</TotalTime>
  <Words>134</Words>
  <Application>Microsoft Office PowerPoint</Application>
  <PresentationFormat>Presentación en pantalla (4:3)</PresentationFormat>
  <Paragraphs>36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Intermedio</vt:lpstr>
      <vt:lpstr>Diapositiva 1</vt:lpstr>
      <vt:lpstr>Diapositiva 2</vt:lpstr>
      <vt:lpstr>LA ADOPCIÓN AL REVÉS </vt:lpstr>
      <vt:lpstr>Diapositiva 4</vt:lpstr>
      <vt:lpstr>Diapositiva 5</vt:lpstr>
      <vt:lpstr>FAMILIA Y ADOPCIÓN </vt:lpstr>
      <vt:lpstr>ENCUESTA AFADEX-PETALES</vt:lpstr>
      <vt:lpstr>MUESTRA DE LA ENCUESTA</vt:lpstr>
      <vt:lpstr>Diapositiva 9</vt:lpstr>
      <vt:lpstr>Diapositiva 10</vt:lpstr>
      <vt:lpstr>Diapositiva 11</vt:lpstr>
      <vt:lpstr>Problemas graves de conducta en casa</vt:lpstr>
      <vt:lpstr>Diapositiva 13</vt:lpstr>
      <vt:lpstr>DIFICULTADES DE CONDUCTA EN LA ESCUELA</vt:lpstr>
      <vt:lpstr>MEDIDAS DISCIPLINARIAS</vt:lpstr>
      <vt:lpstr>                       OTRAS MEDIDAS DISCIPLINARIAS</vt:lpstr>
      <vt:lpstr>Diapositiva 17</vt:lpstr>
      <vt:lpstr>Diapositiva 18</vt:lpstr>
      <vt:lpstr>EVOLUCIÓN DE LOS PROBLEMAS SEGÚN LA EDAD</vt:lpstr>
      <vt:lpstr>Diapositiva 20</vt:lpstr>
      <vt:lpstr>PRESENTA ALGÚN DIAGNÓSTICO DE LOS SIGUIENTES</vt:lpstr>
      <vt:lpstr> HA NECESITADO UTILIZAR ALGUNOS DE ESTOS SERVICIOS</vt:lpstr>
      <vt:lpstr>       CAMBIAR LA MIRADA</vt:lpstr>
      <vt:lpstr>TÚ ME IMPORTAS</vt:lpstr>
    </vt:vector>
  </TitlesOfParts>
  <Company>Piratas Unidos S.A.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ENCUESTA AFADEX-PETALES</dc:title>
  <dc:creator>*</dc:creator>
  <cp:lastModifiedBy>*</cp:lastModifiedBy>
  <cp:revision>37</cp:revision>
  <dcterms:created xsi:type="dcterms:W3CDTF">2019-11-15T23:41:14Z</dcterms:created>
  <dcterms:modified xsi:type="dcterms:W3CDTF">2019-11-17T19:38:12Z</dcterms:modified>
</cp:coreProperties>
</file>