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330" r:id="rId2"/>
    <p:sldId id="265" r:id="rId3"/>
    <p:sldId id="306" r:id="rId4"/>
    <p:sldId id="268" r:id="rId5"/>
    <p:sldId id="269" r:id="rId6"/>
    <p:sldId id="274" r:id="rId7"/>
    <p:sldId id="334" r:id="rId8"/>
    <p:sldId id="264" r:id="rId9"/>
    <p:sldId id="307" r:id="rId10"/>
    <p:sldId id="332" r:id="rId11"/>
    <p:sldId id="270" r:id="rId12"/>
    <p:sldId id="271" r:id="rId13"/>
    <p:sldId id="272" r:id="rId14"/>
    <p:sldId id="273" r:id="rId15"/>
    <p:sldId id="275" r:id="rId16"/>
    <p:sldId id="308" r:id="rId17"/>
    <p:sldId id="333" r:id="rId18"/>
    <p:sldId id="276" r:id="rId19"/>
    <p:sldId id="277" r:id="rId20"/>
    <p:sldId id="278" r:id="rId21"/>
    <p:sldId id="279" r:id="rId22"/>
    <p:sldId id="280" r:id="rId23"/>
    <p:sldId id="281" r:id="rId24"/>
    <p:sldId id="315" r:id="rId25"/>
    <p:sldId id="328" r:id="rId26"/>
    <p:sldId id="329" r:id="rId27"/>
    <p:sldId id="331" r:id="rId28"/>
    <p:sldId id="316" r:id="rId29"/>
    <p:sldId id="283" r:id="rId30"/>
    <p:sldId id="309" r:id="rId31"/>
    <p:sldId id="284" r:id="rId32"/>
    <p:sldId id="286" r:id="rId33"/>
    <p:sldId id="287" r:id="rId34"/>
    <p:sldId id="288" r:id="rId35"/>
    <p:sldId id="289" r:id="rId36"/>
    <p:sldId id="325" r:id="rId37"/>
    <p:sldId id="290" r:id="rId38"/>
    <p:sldId id="335" r:id="rId39"/>
    <p:sldId id="282" r:id="rId40"/>
    <p:sldId id="326" r:id="rId41"/>
    <p:sldId id="293" r:id="rId42"/>
    <p:sldId id="317" r:id="rId43"/>
    <p:sldId id="318" r:id="rId44"/>
    <p:sldId id="299" r:id="rId45"/>
    <p:sldId id="259" r:id="rId46"/>
    <p:sldId id="260" r:id="rId47"/>
    <p:sldId id="298" r:id="rId48"/>
    <p:sldId id="310" r:id="rId49"/>
    <p:sldId id="312" r:id="rId50"/>
    <p:sldId id="311" r:id="rId51"/>
    <p:sldId id="261" r:id="rId52"/>
    <p:sldId id="321" r:id="rId53"/>
    <p:sldId id="304" r:id="rId54"/>
    <p:sldId id="305" r:id="rId55"/>
    <p:sldId id="301" r:id="rId56"/>
    <p:sldId id="292" r:id="rId57"/>
    <p:sldId id="322" r:id="rId58"/>
    <p:sldId id="323" r:id="rId59"/>
    <p:sldId id="324" r:id="rId60"/>
    <p:sldId id="297" r:id="rId61"/>
    <p:sldId id="336" r:id="rId62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33CC"/>
    <a:srgbClr val="990099"/>
    <a:srgbClr val="FF9966"/>
    <a:srgbClr val="FCFEA4"/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" name="AutoShape 3">
              <a:extLst/>
            </p:cNvPr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>
              <a:extLst/>
            </p:cNvPr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7" name="AutoShape 5">
              <a:extLst/>
            </p:cNvPr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4417 w 1000"/>
                <a:gd name="T3" fmla="*/ 0 h 1000"/>
                <a:gd name="T4" fmla="*/ 4917 w 1000"/>
                <a:gd name="T5" fmla="*/ 500 h 1000"/>
                <a:gd name="T6" fmla="*/ 4417 w 1000"/>
                <a:gd name="T7" fmla="*/ 999 h 1000"/>
                <a:gd name="T8" fmla="*/ 0 w 1000"/>
                <a:gd name="T9" fmla="*/ 1000 h 1000"/>
                <a:gd name="T10" fmla="*/ 0 w 1000"/>
                <a:gd name="T11" fmla="*/ 0 h 1000"/>
                <a:gd name="T12" fmla="*/ G4 w 1000"/>
                <a:gd name="T13" fmla="*/ G1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917" h="1000">
                  <a:moveTo>
                    <a:pt x="0" y="0"/>
                  </a:moveTo>
                  <a:lnTo>
                    <a:pt x="4417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999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8" name="Line 6">
              <a:extLst/>
            </p:cNvPr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56327" name="Rectangle 7">
            <a:extLst/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pPr lvl="0"/>
            <a:r>
              <a:rPr lang="es-ES" altLang="en-US" noProof="0"/>
              <a:t>Haga clic para cambiar el estilo de título	</a:t>
            </a:r>
          </a:p>
        </p:txBody>
      </p:sp>
      <p:sp>
        <p:nvSpPr>
          <p:cNvPr id="56328" name="Rectangle 8">
            <a:extLst/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s-ES" altLang="en-US" noProof="0"/>
              <a:t>Haga clic para modificar el estilo de subtítulo del patrón</a:t>
            </a:r>
          </a:p>
        </p:txBody>
      </p:sp>
      <p:sp>
        <p:nvSpPr>
          <p:cNvPr id="9" name="Rectangle 9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0" name="Rectangle 10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1" name="Rectangle 11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A4E89F-FAFF-4239-B6C1-F541F57D922E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/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9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10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A2BA3-F6FA-4C43-A3D4-0421169EBDA6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/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9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10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46914-E03E-4626-A71C-03522624679F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/>
          </p:cNvPr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/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9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10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7003F1-7EC3-4163-BED2-63B8AB149F87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/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/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/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/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8" name="Rectangle 9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9" name="Rectangle 10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EAED23-7F72-49F3-95A1-0594227E3479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" name="Rectangle 9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10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2C3D7B-C2C8-48B1-8BFA-38EBB55DA053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3" name="Rectangle 9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" name="Rectangle 10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6D9914-CAE1-49B2-8B40-1B3D57BE9C96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/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/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9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10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8F4E8-2D1D-462A-9331-8F2A359D73EF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/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/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9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10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7B738E-5DC4-4946-9682-ABF7618D09DA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/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9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10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DD1B90-D29C-4DF8-A28C-C1EFBBB5E772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/>
          </p:cNvPr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/>
          </p:cNvPr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9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10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DD8FD-434D-4F90-A52D-CD987C72FED5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/>
          </p:cNvPr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/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3886200" cy="2133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/>
          </p:cNvPr>
          <p:cNvSpPr>
            <a:spLocks noGrp="1"/>
          </p:cNvSpPr>
          <p:nvPr>
            <p:ph sz="quarter" idx="3"/>
          </p:nvPr>
        </p:nvSpPr>
        <p:spPr>
          <a:xfrm>
            <a:off x="4648200" y="3886200"/>
            <a:ext cx="3886200" cy="2133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8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9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8" name="Rectangle 10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2D9B7-2B76-4857-BA94-F335F6E8D550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55299" name="AutoShape 3">
              <a:extLst/>
            </p:cNvPr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55300" name="AutoShape 4">
              <a:extLst/>
            </p:cNvPr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6500 w 1000"/>
                <a:gd name="T3" fmla="*/ 0 h 1000"/>
                <a:gd name="T4" fmla="*/ 7000 w 1000"/>
                <a:gd name="T5" fmla="*/ 500 h 1000"/>
                <a:gd name="T6" fmla="*/ 6500 w 1000"/>
                <a:gd name="T7" fmla="*/ 999 h 1000"/>
                <a:gd name="T8" fmla="*/ 0 w 1000"/>
                <a:gd name="T9" fmla="*/ 1000 h 1000"/>
                <a:gd name="T10" fmla="*/ 0 w 1000"/>
                <a:gd name="T11" fmla="*/ 0 h 1000"/>
                <a:gd name="T12" fmla="*/ G4 w 1000"/>
                <a:gd name="T13" fmla="*/ G1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000" h="1000">
                  <a:moveTo>
                    <a:pt x="0" y="0"/>
                  </a:moveTo>
                  <a:lnTo>
                    <a:pt x="6500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999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55301" name="Line 5">
              <a:extLst/>
            </p:cNvPr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27651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cambiar el estilo de título	</a:t>
            </a:r>
          </a:p>
        </p:txBody>
      </p:sp>
      <p:sp>
        <p:nvSpPr>
          <p:cNvPr id="27652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texto del patrón</a:t>
            </a:r>
          </a:p>
          <a:p>
            <a:pPr lvl="1"/>
            <a:r>
              <a:rPr lang="es-ES" altLang="en-US" smtClean="0"/>
              <a:t>Segundo nivel</a:t>
            </a:r>
          </a:p>
          <a:p>
            <a:pPr lvl="2"/>
            <a:r>
              <a:rPr lang="es-ES" altLang="en-US" smtClean="0"/>
              <a:t>Tercer nivel</a:t>
            </a:r>
          </a:p>
          <a:p>
            <a:pPr lvl="3"/>
            <a:r>
              <a:rPr lang="es-ES" altLang="en-US" smtClean="0"/>
              <a:t>Cuarto nivel</a:t>
            </a:r>
          </a:p>
          <a:p>
            <a:pPr lvl="4"/>
            <a:r>
              <a:rPr lang="es-ES" altLang="en-US" smtClean="0"/>
              <a:t>Quinto nivel</a:t>
            </a:r>
          </a:p>
        </p:txBody>
      </p:sp>
      <p:sp>
        <p:nvSpPr>
          <p:cNvPr id="55304" name="Rectangle 8">
            <a:extLst/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5305" name="Rectangle 9">
            <a:extLst/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5306" name="Rectangle 10">
            <a:extLst/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pPr>
              <a:defRPr/>
            </a:pPr>
            <a:fld id="{6A5BC611-584C-4D64-803D-92CAB78AC09D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99" r:id="rId2"/>
    <p:sldLayoutId id="2147483698" r:id="rId3"/>
    <p:sldLayoutId id="2147483697" r:id="rId4"/>
    <p:sldLayoutId id="2147483696" r:id="rId5"/>
    <p:sldLayoutId id="2147483695" r:id="rId6"/>
    <p:sldLayoutId id="2147483694" r:id="rId7"/>
    <p:sldLayoutId id="2147483693" r:id="rId8"/>
    <p:sldLayoutId id="2147483692" r:id="rId9"/>
    <p:sldLayoutId id="2147483691" r:id="rId10"/>
    <p:sldLayoutId id="2147483690" r:id="rId11"/>
    <p:sldLayoutId id="214748368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acogimiento10@cruzroja.es" TargetMode="External"/><Relationship Id="rId2" Type="http://schemas.openxmlformats.org/officeDocument/2006/relationships/hyperlink" Target="mailto:acf06@cruzroja.e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zIEVV36JBI&amp;feature=emb_logo" TargetMode="External"/><Relationship Id="rId2" Type="http://schemas.openxmlformats.org/officeDocument/2006/relationships/hyperlink" Target="https://www.youtube.com/watch?time_continue=16&amp;v=jvm6bfmdHJM&amp;feature=emb_logo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hyperlink" Target="https://www.youtube.com/watch?v=wsIvR1nClK0" TargetMode="Externa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://www.aperturas.org/art%C3%ADculos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4" descr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3038" y="0"/>
            <a:ext cx="9420226" cy="706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ítulo 10"/>
          <p:cNvSpPr>
            <a:spLocks noGrp="1"/>
          </p:cNvSpPr>
          <p:nvPr>
            <p:ph type="title"/>
          </p:nvPr>
        </p:nvSpPr>
        <p:spPr>
          <a:xfrm>
            <a:off x="731838" y="404813"/>
            <a:ext cx="7772400" cy="1828800"/>
          </a:xfrm>
          <a:solidFill>
            <a:srgbClr val="008000"/>
          </a:solidFill>
          <a:ln>
            <a:solidFill>
              <a:srgbClr val="0033CC"/>
            </a:solidFill>
          </a:ln>
        </p:spPr>
        <p:txBody>
          <a:bodyPr/>
          <a:lstStyle/>
          <a:p>
            <a:pPr eaLnBrk="1" hangingPunct="1"/>
            <a:r>
              <a:rPr lang="es-ES" smtClean="0"/>
              <a:t>La atención de necesidades         de niños y niñas acogidos:</a:t>
            </a:r>
            <a:br>
              <a:rPr lang="es-ES" smtClean="0"/>
            </a:br>
            <a:r>
              <a:rPr lang="es-ES" smtClean="0"/>
              <a:t>una danza relacional compleja</a:t>
            </a:r>
          </a:p>
        </p:txBody>
      </p:sp>
      <p:pic>
        <p:nvPicPr>
          <p:cNvPr id="143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12901"/>
          <a:stretch>
            <a:fillRect/>
          </a:stretch>
        </p:blipFill>
        <p:spPr>
          <a:xfrm>
            <a:off x="2032000" y="2636838"/>
            <a:ext cx="4999038" cy="2163762"/>
          </a:xfrm>
        </p:spPr>
      </p:pic>
      <p:sp>
        <p:nvSpPr>
          <p:cNvPr id="13" name="2 Subtítulo">
            <a:extLst/>
          </p:cNvPr>
          <p:cNvSpPr>
            <a:spLocks/>
          </p:cNvSpPr>
          <p:nvPr/>
        </p:nvSpPr>
        <p:spPr bwMode="auto">
          <a:xfrm>
            <a:off x="731838" y="5029200"/>
            <a:ext cx="77724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80000"/>
              </a:lnSpc>
              <a:defRPr/>
            </a:pPr>
            <a:r>
              <a:rPr lang="es-ES" altLang="en-US" sz="500" b="1" dirty="0"/>
              <a:t>.</a:t>
            </a:r>
            <a:endParaRPr lang="es-ES" altLang="en-US" sz="1500" b="1" dirty="0"/>
          </a:p>
          <a:p>
            <a:pPr algn="ctr">
              <a:lnSpc>
                <a:spcPct val="80000"/>
              </a:lnSpc>
              <a:defRPr/>
            </a:pPr>
            <a:r>
              <a:rPr lang="es-ES" altLang="en-US" sz="1500" b="1" dirty="0"/>
              <a:t>I JORNADAS DE SENSIBILIZACIÓN SOBRE LOS RETOS EDUCATIVOS ACTUALES DE LA FAMILIA ADOPTIVA Y ACOGEDORA. UEX.</a:t>
            </a:r>
          </a:p>
          <a:p>
            <a:pPr algn="r">
              <a:lnSpc>
                <a:spcPct val="80000"/>
              </a:lnSpc>
              <a:defRPr/>
            </a:pPr>
            <a:r>
              <a:rPr lang="es-ES" altLang="en-US" sz="1200" b="1" dirty="0"/>
              <a:t>Carmen Marcos Pavo. </a:t>
            </a:r>
          </a:p>
          <a:p>
            <a:pPr algn="r">
              <a:lnSpc>
                <a:spcPct val="80000"/>
              </a:lnSpc>
              <a:defRPr/>
            </a:pPr>
            <a:r>
              <a:rPr lang="es-ES" altLang="en-US" sz="1200" b="1" dirty="0"/>
              <a:t>Servicio de Protección y Atención a la Infancia.</a:t>
            </a:r>
          </a:p>
          <a:p>
            <a:pPr algn="r">
              <a:lnSpc>
                <a:spcPct val="80000"/>
              </a:lnSpc>
              <a:defRPr/>
            </a:pPr>
            <a:r>
              <a:rPr lang="es-ES" altLang="en-US" sz="1200" b="1" dirty="0"/>
              <a:t>Sección de Promoción y Prevención Familiar.</a:t>
            </a:r>
          </a:p>
          <a:p>
            <a:pPr algn="r">
              <a:lnSpc>
                <a:spcPct val="80000"/>
              </a:lnSpc>
              <a:defRPr/>
            </a:pPr>
            <a:r>
              <a:rPr lang="es-ES" altLang="en-US" sz="1200" b="1" dirty="0"/>
              <a:t>Equipo de Acogimiento Familiar.</a:t>
            </a:r>
          </a:p>
          <a:p>
            <a:pPr algn="r">
              <a:lnSpc>
                <a:spcPct val="80000"/>
              </a:lnSpc>
              <a:defRPr/>
            </a:pPr>
            <a:r>
              <a:rPr lang="es-ES" altLang="en-US" sz="1200" b="1" dirty="0" err="1"/>
              <a:t>Psicopedagoga</a:t>
            </a:r>
            <a:r>
              <a:rPr lang="es-ES" altLang="en-US" sz="1200" b="1" dirty="0"/>
              <a:t>. Terapeuta familiar acreditada por la FEATF..</a:t>
            </a:r>
          </a:p>
          <a:p>
            <a:pPr>
              <a:lnSpc>
                <a:spcPct val="80000"/>
              </a:lnSpc>
              <a:defRPr/>
            </a:pPr>
            <a:endParaRPr lang="es-ES" altLang="en-US" sz="300" b="1" dirty="0"/>
          </a:p>
          <a:p>
            <a:pPr algn="r">
              <a:lnSpc>
                <a:spcPct val="80000"/>
              </a:lnSpc>
              <a:defRPr/>
            </a:pPr>
            <a:r>
              <a:rPr lang="es-ES" altLang="en-US" sz="1300" b="1" dirty="0"/>
              <a:t>Cáceres .  18 y 19 de Noviembre de 2019</a:t>
            </a:r>
          </a:p>
          <a:p>
            <a:pPr>
              <a:lnSpc>
                <a:spcPct val="80000"/>
              </a:lnSpc>
              <a:defRPr/>
            </a:pPr>
            <a:endParaRPr lang="es-ES" altLang="en-US" sz="8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015288" cy="914400"/>
          </a:xfrm>
        </p:spPr>
        <p:txBody>
          <a:bodyPr/>
          <a:lstStyle/>
          <a:p>
            <a:pPr eaLnBrk="1" hangingPunct="1"/>
            <a:r>
              <a:rPr lang="es-ES" altLang="en-US" smtClean="0"/>
              <a:t>Acogimiento Familiar: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077200" cy="44196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altLang="en-US" sz="2400" smtClean="0"/>
              <a:t>   </a:t>
            </a:r>
            <a:r>
              <a:rPr lang="es-ES" altLang="en-US" sz="2800" smtClean="0"/>
              <a:t>“Soy Carmen, la persona encargada de tu expediente en el Servicio de Protección y Atención a Menores de la Junta de Extremadura, imagino que me recuerdas. Como sabes estoy en Mérida y por mi trabajo conozco algunas situaciones que han ocurrido en tu vida, unas están escritas en tu expediente y otras las sé por conversaciones que mantengo con tu familia y con María de Cruz Roja.”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altLang="en-US" sz="230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015288" cy="914400"/>
          </a:xfrm>
        </p:spPr>
        <p:txBody>
          <a:bodyPr/>
          <a:lstStyle/>
          <a:p>
            <a:pPr eaLnBrk="1" hangingPunct="1"/>
            <a:r>
              <a:rPr lang="es-ES" altLang="en-US" smtClean="0"/>
              <a:t>Acogimiento Familiar: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8077200" cy="44196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altLang="en-US" sz="2300" smtClean="0"/>
              <a:t>	“ </a:t>
            </a:r>
            <a:r>
              <a:rPr lang="es-ES" altLang="en-US" sz="2800" smtClean="0"/>
              <a:t>Mi trabajo consiste en buscar, pensar y tratar de construir la manera en que niños y niñas como tú, a quienes vuestros padres no os pueden cuidar aunque os quieran mucho, viváis en una familia que os quiera y que os cuide de tal forma que podáis tener una vida lo más estable posible. Este trabajo además lo hacemos en equipo”.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015288" cy="914400"/>
          </a:xfrm>
        </p:spPr>
        <p:txBody>
          <a:bodyPr/>
          <a:lstStyle/>
          <a:p>
            <a:pPr eaLnBrk="1" hangingPunct="1"/>
            <a:r>
              <a:rPr lang="es-ES" altLang="en-US" sz="3800" smtClean="0"/>
              <a:t>Programa de Acogimiento Familiar</a:t>
            </a:r>
          </a:p>
        </p:txBody>
      </p:sp>
      <p:pic>
        <p:nvPicPr>
          <p:cNvPr id="17410" name="Imagen 2" descr="Imagen 2"/>
          <p:cNvPicPr>
            <a:picLocks noGrp="1" noChangeAspect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09600" y="1371600"/>
            <a:ext cx="7924800" cy="4648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015288" cy="914400"/>
          </a:xfrm>
        </p:spPr>
        <p:txBody>
          <a:bodyPr/>
          <a:lstStyle/>
          <a:p>
            <a:pPr eaLnBrk="1" hangingPunct="1"/>
            <a:r>
              <a:rPr lang="es-ES" altLang="en-US" sz="3800" smtClean="0"/>
              <a:t>Programa de Acogimiento Familiar</a:t>
            </a:r>
          </a:p>
        </p:txBody>
      </p:sp>
      <p:sp>
        <p:nvSpPr>
          <p:cNvPr id="18434" name="2 Marcador de contenid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altLang="en-US" sz="2000" b="1" smtClean="0"/>
              <a:t>DIRECCIÓN GENERAL DE SERVICIOS SOCIALES, INFANCIA Y FAMILIAS:</a:t>
            </a:r>
          </a:p>
          <a:p>
            <a:pPr marL="0" indent="0"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altLang="en-US" sz="2000" b="1" smtClean="0"/>
          </a:p>
          <a:p>
            <a:pPr marL="0" indent="0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altLang="en-US" sz="2000" b="1" smtClean="0"/>
              <a:t>EQUIPOS DE ACOGIMIENTO FAMILIAR: Instrucción de expediente de valoración psicosocial, promoción. Instrucción, seguimiento, valoración y orientación  del expedIente de protección:</a:t>
            </a:r>
          </a:p>
          <a:p>
            <a:pPr marL="0" indent="0"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altLang="en-US" sz="2000" b="1" smtClean="0"/>
          </a:p>
          <a:p>
            <a:pPr marL="0" indent="0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altLang="en-US" sz="2000" b="1" smtClean="0"/>
              <a:t>- Mérida: </a:t>
            </a:r>
            <a:r>
              <a:rPr lang="es-ES" altLang="en-US" sz="2000" smtClean="0"/>
              <a:t>Servicio de Protección y Atención a la Infancia.  Sección de Promoción y Prevención Familiar. 9240088/23/46/25/27</a:t>
            </a:r>
            <a:endParaRPr lang="es-ES" altLang="en-US" sz="2000" b="1" smtClean="0"/>
          </a:p>
          <a:p>
            <a:pPr marL="0" indent="0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altLang="en-US" sz="2000" b="1" smtClean="0"/>
              <a:t>- Cáceres: </a:t>
            </a:r>
            <a:r>
              <a:rPr lang="es-ES" altLang="en-US" sz="2000" smtClean="0"/>
              <a:t>Servicio Territorial de la Consejería de Servicios Sociales, Infancia y Familias. Sección de Apoyo y Recursos a la infancia y la Familia 927 004355/56</a:t>
            </a:r>
            <a:endParaRPr lang="es-ES" altLang="en-US" sz="2000" b="1" smtClean="0"/>
          </a:p>
          <a:p>
            <a:pPr marL="0" indent="0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altLang="en-US" sz="2000" b="1" smtClean="0"/>
              <a:t>- Badajoz: </a:t>
            </a:r>
            <a:r>
              <a:rPr lang="es-ES" altLang="en-US" sz="2000" smtClean="0"/>
              <a:t>Servicio Territorial de la Consejería de Servicios Sociales, Infancia y Familias. Sección de Apoyo y Recursos a la Infancia y la Familia.  924 010087/61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015288" cy="914400"/>
          </a:xfrm>
        </p:spPr>
        <p:txBody>
          <a:bodyPr/>
          <a:lstStyle/>
          <a:p>
            <a:pPr eaLnBrk="1" hangingPunct="1"/>
            <a:r>
              <a:rPr lang="es-ES" altLang="en-US" sz="3800" smtClean="0"/>
              <a:t>Programa de Acogimiento Familiar</a:t>
            </a:r>
          </a:p>
        </p:txBody>
      </p:sp>
      <p:sp>
        <p:nvSpPr>
          <p:cNvPr id="19458" name="2 Marcador de contenido"/>
          <p:cNvSpPr txBox="1">
            <a:spLocks/>
          </p:cNvSpPr>
          <p:nvPr/>
        </p:nvSpPr>
        <p:spPr bwMode="auto">
          <a:xfrm>
            <a:off x="533400" y="1524000"/>
            <a:ext cx="80010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19" rIns="45719"/>
          <a:lstStyle/>
          <a:p>
            <a:pPr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s-ES" altLang="en-US" sz="2400"/>
              <a:t>EQUIPOS DE APOYO AL PROGRAMA: seguimiento, promoción y valoración.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s-ES" altLang="en-US" sz="2400"/>
              <a:t>  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s-ES" altLang="en-US" sz="2400"/>
              <a:t>ENTIDAD COLABORADORA: CRUZ ROJA ESPAÑOLA 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s-ES" altLang="en-US" sz="2400"/>
          </a:p>
          <a:p>
            <a:pPr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Tx/>
              <a:buChar char="-"/>
            </a:pPr>
            <a:r>
              <a:rPr lang="es-ES" altLang="en-US" sz="2400"/>
              <a:t>BADAJOZ 924 229632 </a:t>
            </a:r>
            <a:r>
              <a:rPr lang="es-ES" altLang="en-US" sz="2400" u="sng">
                <a:solidFill>
                  <a:srgbClr val="0000FF"/>
                </a:solidFill>
                <a:hlinkClick r:id="rId2"/>
              </a:rPr>
              <a:t>acf06@cruzroja.es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</a:pPr>
            <a:endParaRPr lang="es-ES" altLang="en-US" sz="2400" u="sng">
              <a:solidFill>
                <a:srgbClr val="0000FF"/>
              </a:solidFill>
              <a:hlinkClick r:id="rId2"/>
            </a:endParaRPr>
          </a:p>
          <a:p>
            <a:pPr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Tx/>
              <a:buChar char="-"/>
            </a:pPr>
            <a:r>
              <a:rPr lang="es-ES" altLang="en-US" sz="2400"/>
              <a:t>CÁCERES 927-247600 </a:t>
            </a:r>
            <a:r>
              <a:rPr lang="es-ES" altLang="en-US" sz="2400" u="sng">
                <a:solidFill>
                  <a:srgbClr val="0000FF"/>
                </a:solidFill>
                <a:hlinkClick r:id="rId3"/>
              </a:rPr>
              <a:t>acogimiento10@cruzroja.es</a:t>
            </a:r>
            <a:endParaRPr lang="es-ES" altLang="en-US" sz="2400" u="sng">
              <a:solidFill>
                <a:srgbClr val="0000FF"/>
              </a:solidFill>
            </a:endParaRPr>
          </a:p>
          <a:p>
            <a:pPr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</a:pPr>
            <a:endParaRPr lang="es-ES" altLang="en-US" sz="2400"/>
          </a:p>
          <a:p>
            <a:pPr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s-ES" altLang="en-US" sz="2400"/>
              <a:t>- MÉRIDA 678 402 602 </a:t>
            </a:r>
            <a:r>
              <a:rPr lang="es-ES" altLang="en-US" sz="2400" u="sng">
                <a:solidFill>
                  <a:srgbClr val="0000FF"/>
                </a:solidFill>
                <a:hlinkClick r:id="rId2"/>
              </a:rPr>
              <a:t>acf06@cruzroja.es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2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015288" cy="914400"/>
          </a:xfrm>
        </p:spPr>
        <p:txBody>
          <a:bodyPr/>
          <a:lstStyle/>
          <a:p>
            <a:pPr eaLnBrk="1" hangingPunct="1"/>
            <a:r>
              <a:rPr lang="es-ES" altLang="en-US" smtClean="0"/>
              <a:t>Acogimiento Familiar: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7924800" cy="44196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altLang="en-US" sz="2600" smtClean="0"/>
              <a:t>    “Estar bajo la medida de acogimiento familiar permanente, en tu caso, significa que tu familia, tus tíos y primos, están dispuestos a que vivas con ellos todo el tiempo que tú necesites, a que pertenezcas a ella y a que tengas un lugar para ti en ella, también significa que permanecerás en ella de forma estable durante un largo período de tiempo y que durante ese tiempo facilitarán que puedas seguir viendo a tu madre, a tu padre y tu tía y al resto de tu familia como hasta ahora. Sabemos, y ellos también, que las visitas son muy importantes y necesarias para ti”.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015288" cy="914400"/>
          </a:xfrm>
        </p:spPr>
        <p:txBody>
          <a:bodyPr/>
          <a:lstStyle/>
          <a:p>
            <a:pPr eaLnBrk="1" hangingPunct="1"/>
            <a:r>
              <a:rPr lang="es-ES" altLang="en-US" smtClean="0"/>
              <a:t>Acogimiento Familiar: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762000" y="2438400"/>
            <a:ext cx="73406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>
                <a:hlinkClick r:id="rId2"/>
              </a:rPr>
              <a:t>https://www.youtube.com/watch?time_continue=16&amp;v=jvm6bfmdHJM&amp;feature=emb_logo</a:t>
            </a:r>
            <a:endParaRPr lang="es-ES"/>
          </a:p>
          <a:p>
            <a:endParaRPr lang="es-ES"/>
          </a:p>
          <a:p>
            <a:endParaRPr lang="es-ES"/>
          </a:p>
          <a:p>
            <a:r>
              <a:rPr lang="en-GB">
                <a:hlinkClick r:id="rId3"/>
              </a:rPr>
              <a:t>https://www.youtube.com/watch?v=ozIEVV36JBI&amp;feature=emb_logo</a:t>
            </a:r>
            <a:r>
              <a:rPr lang="es-ES"/>
              <a:t> </a:t>
            </a:r>
          </a:p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015288" cy="914400"/>
          </a:xfrm>
        </p:spPr>
        <p:txBody>
          <a:bodyPr/>
          <a:lstStyle/>
          <a:p>
            <a:pPr eaLnBrk="1" hangingPunct="1"/>
            <a:r>
              <a:rPr lang="es-ES" altLang="en-US" smtClean="0"/>
              <a:t>Acogimiento Familiar:</a:t>
            </a:r>
          </a:p>
        </p:txBody>
      </p:sp>
      <p:pic>
        <p:nvPicPr>
          <p:cNvPr id="23554" name="Picture 4" descr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16038"/>
            <a:ext cx="8670925" cy="554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es-ES" altLang="en-US" sz="3600" b="1" smtClean="0">
              <a:solidFill>
                <a:srgbClr val="008000"/>
              </a:solidFill>
            </a:endParaRPr>
          </a:p>
          <a:p>
            <a:pPr algn="ctr" eaLnBrk="1" hangingPunct="1">
              <a:buFont typeface="Wingdings" pitchFamily="2" charset="2"/>
              <a:buNone/>
            </a:pPr>
            <a:endParaRPr lang="es-ES" altLang="en-US" sz="3600" b="1" smtClean="0">
              <a:solidFill>
                <a:srgbClr val="008000"/>
              </a:solidFill>
            </a:endParaRPr>
          </a:p>
          <a:p>
            <a:pPr algn="ctr" eaLnBrk="1" hangingPunct="1">
              <a:buFont typeface="Wingdings" pitchFamily="2" charset="2"/>
              <a:buNone/>
            </a:pPr>
            <a:endParaRPr lang="es-ES" altLang="en-US" sz="3600" b="1" smtClean="0">
              <a:solidFill>
                <a:srgbClr val="008000"/>
              </a:solidFill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s-ES" altLang="en-US" sz="3600" b="1" smtClean="0">
                <a:solidFill>
                  <a:srgbClr val="008000"/>
                </a:solidFill>
              </a:rPr>
              <a:t>NECESIDADES ESPECÍFICAS DE LOS NIÑOS/AS ACOGIDOS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 sz="3200" smtClean="0"/>
              <a:t>Necesidades específicas de los menores, objeto de la medida de protección.</a:t>
            </a:r>
          </a:p>
        </p:txBody>
      </p:sp>
      <p:sp>
        <p:nvSpPr>
          <p:cNvPr id="24578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4579" name="Picture 4" descr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71600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2" name="2 Marcador de contenido">
            <a:extLst/>
          </p:cNvPr>
          <p:cNvSpPr txBox="1">
            <a:spLocks/>
          </p:cNvSpPr>
          <p:nvPr/>
        </p:nvSpPr>
        <p:spPr bwMode="auto">
          <a:xfrm>
            <a:off x="381000" y="1447800"/>
            <a:ext cx="8450263" cy="4948238"/>
          </a:xfrm>
          <a:prstGeom prst="rect">
            <a:avLst/>
          </a:prstGeom>
          <a:noFill/>
          <a:ln>
            <a:noFill/>
          </a:ln>
          <a:extLst/>
        </p:spPr>
        <p:txBody>
          <a:bodyPr lIns="45719" rIns="45719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SzTx/>
              <a:buFont typeface="Wingdings" panose="05000000000000000000" pitchFamily="2" charset="2"/>
              <a:buNone/>
              <a:defRPr/>
            </a:pPr>
            <a:r>
              <a:rPr lang="es-ES" alt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</a:p>
          <a:p>
            <a:pPr algn="just">
              <a:buSzTx/>
              <a:buFont typeface="Wingdings" panose="05000000000000000000" pitchFamily="2" charset="2"/>
              <a:buNone/>
              <a:defRPr/>
            </a:pPr>
            <a:r>
              <a:rPr lang="es-ES" altLang="en-US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NECESIDADES RELACIONADAS CON:</a:t>
            </a:r>
          </a:p>
          <a:p>
            <a:pPr algn="just">
              <a:defRPr/>
            </a:pPr>
            <a:r>
              <a:rPr lang="es-ES" altLang="en-US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LOS MOTIVOS DE LA DESPROTECCIÓN GENERADOS EN SU ENTORNO FAMILIAR.</a:t>
            </a:r>
          </a:p>
          <a:p>
            <a:pPr algn="just">
              <a:defRPr/>
            </a:pPr>
            <a:r>
              <a:rPr lang="es-ES" altLang="en-US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LA SEPARACIÓN DE SU ENTORNO FAMILIAR.</a:t>
            </a:r>
          </a:p>
          <a:p>
            <a:pPr algn="just">
              <a:defRPr/>
            </a:pPr>
            <a:r>
              <a:rPr lang="es-ES" altLang="en-US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INTEGRACIÓN EN UN NUEVO ENTORNO FAMILIAR.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/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Necesidades relacionadas con los motivos de la </a:t>
            </a:r>
            <a:r>
              <a:rPr lang="es-ES" alt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desprotección</a:t>
            </a:r>
            <a:r>
              <a:rPr lang="es-ES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  <p:grpSp>
        <p:nvGrpSpPr>
          <p:cNvPr id="25602" name="Group 10"/>
          <p:cNvGrpSpPr>
            <a:grpSpLocks/>
          </p:cNvGrpSpPr>
          <p:nvPr/>
        </p:nvGrpSpPr>
        <p:grpSpPr bwMode="auto">
          <a:xfrm>
            <a:off x="0" y="1371600"/>
            <a:ext cx="9144000" cy="5486400"/>
            <a:chOff x="0" y="864"/>
            <a:chExt cx="5760" cy="3456"/>
          </a:xfrm>
        </p:grpSpPr>
        <p:grpSp>
          <p:nvGrpSpPr>
            <p:cNvPr id="25603" name="Group 8"/>
            <p:cNvGrpSpPr>
              <a:grpSpLocks/>
            </p:cNvGrpSpPr>
            <p:nvPr/>
          </p:nvGrpSpPr>
          <p:grpSpPr bwMode="auto">
            <a:xfrm>
              <a:off x="0" y="864"/>
              <a:ext cx="5760" cy="3456"/>
              <a:chOff x="0" y="898"/>
              <a:chExt cx="5760" cy="3422"/>
            </a:xfrm>
          </p:grpSpPr>
          <p:pic>
            <p:nvPicPr>
              <p:cNvPr id="25605" name="Picture 6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898"/>
                <a:ext cx="5760" cy="34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5606" name="Rectangle 7"/>
              <p:cNvSpPr>
                <a:spLocks noChangeArrowheads="1"/>
              </p:cNvSpPr>
              <p:nvPr/>
            </p:nvSpPr>
            <p:spPr bwMode="auto">
              <a:xfrm>
                <a:off x="4416" y="3888"/>
                <a:ext cx="1344" cy="4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5604" name="Text Box 9"/>
            <p:cNvSpPr txBox="1">
              <a:spLocks noChangeArrowheads="1"/>
            </p:cNvSpPr>
            <p:nvPr/>
          </p:nvSpPr>
          <p:spPr bwMode="auto">
            <a:xfrm>
              <a:off x="192" y="1248"/>
              <a:ext cx="2016" cy="40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altLang="en-US" b="1"/>
                <a:t>DAÑO PSICOSOCIOEMOCIONAL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graphicFrame>
        <p:nvGraphicFramePr>
          <p:cNvPr id="1025" name="Object 1"/>
          <p:cNvGraphicFramePr>
            <a:graphicFrameLocks noGrp="1" noChangeAspect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Image" r:id="rId3" imgW="12050794" imgH="7885714" progId="Photoshop.Image.13">
                  <p:embed/>
                </p:oleObj>
              </mc:Choice>
              <mc:Fallback>
                <p:oleObj name="Image" r:id="rId3" imgW="12050794" imgH="7885714" progId="Photoshop.Image.13">
                  <p:embed/>
                  <p:pic>
                    <p:nvPicPr>
                      <p:cNvPr id="0" name="Picture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867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 sz="3200" smtClean="0"/>
              <a:t>Necesidades derivadas de las separación de su entorno familiar 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9699" name="Picture 4" descr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71600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6" name="2 Marcador de contenido">
            <a:extLst/>
          </p:cNvPr>
          <p:cNvSpPr txBox="1">
            <a:spLocks/>
          </p:cNvSpPr>
          <p:nvPr/>
        </p:nvSpPr>
        <p:spPr bwMode="auto">
          <a:xfrm>
            <a:off x="228600" y="990600"/>
            <a:ext cx="8305800" cy="4914900"/>
          </a:xfrm>
          <a:prstGeom prst="rect">
            <a:avLst/>
          </a:prstGeom>
          <a:noFill/>
          <a:ln>
            <a:noFill/>
          </a:ln>
          <a:extLst/>
        </p:spPr>
        <p:txBody>
          <a:bodyPr lIns="45719" rIns="45719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SzTx/>
              <a:buFont typeface="Wingdings" panose="05000000000000000000" pitchFamily="2" charset="2"/>
              <a:buNone/>
              <a:defRPr/>
            </a:pPr>
            <a:endParaRPr lang="es-ES" altLang="en-US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algn="just">
              <a:spcBef>
                <a:spcPts val="500"/>
              </a:spcBef>
              <a:buFontTx/>
              <a:buChar char="✓"/>
              <a:defRPr/>
            </a:pPr>
            <a:r>
              <a:rPr lang="es-ES" alt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NECESIDAD DE TENER CUBIERTAS DE MANERA SUFICIENTE SUS NECESIDADES BÁSICAS.</a:t>
            </a:r>
          </a:p>
          <a:p>
            <a:pPr lvl="1" algn="just">
              <a:spcBef>
                <a:spcPts val="500"/>
              </a:spcBef>
              <a:buFontTx/>
              <a:buNone/>
              <a:defRPr/>
            </a:pPr>
            <a:endParaRPr lang="es-ES" altLang="en-US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algn="just">
              <a:spcBef>
                <a:spcPts val="500"/>
              </a:spcBef>
              <a:buFontTx/>
              <a:buChar char="✓"/>
              <a:defRPr/>
            </a:pPr>
            <a:r>
              <a:rPr lang="es-ES" altLang="en-US" sz="2400" b="1">
                <a:solidFill>
                  <a:srgbClr val="99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NECESIDAD DE SABER Y COMPRENDER, TENER UNA NARRATIVA COHERENTE.</a:t>
            </a:r>
          </a:p>
          <a:p>
            <a:pPr lvl="1" algn="just">
              <a:spcBef>
                <a:spcPts val="500"/>
              </a:spcBef>
              <a:buFontTx/>
              <a:buNone/>
              <a:defRPr/>
            </a:pPr>
            <a:endParaRPr lang="es-ES" altLang="en-US" sz="2400" b="1">
              <a:solidFill>
                <a:srgbClr val="99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algn="just">
              <a:spcBef>
                <a:spcPts val="500"/>
              </a:spcBef>
              <a:buFontTx/>
              <a:buChar char="✓"/>
              <a:defRPr/>
            </a:pPr>
            <a:r>
              <a:rPr lang="es-ES" altLang="en-US" sz="2400" b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REPARAR LOS DAÑOS PRODUCIDOS EN EL PASADO Y SUS CONSECUENCIAS EN EL PRESENTE.</a:t>
            </a:r>
          </a:p>
          <a:p>
            <a:pPr lvl="1" algn="just">
              <a:spcBef>
                <a:spcPts val="500"/>
              </a:spcBef>
              <a:buFontTx/>
              <a:buNone/>
              <a:defRPr/>
            </a:pPr>
            <a:endParaRPr lang="es-ES" altLang="en-US" sz="2400" b="1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algn="just">
              <a:spcBef>
                <a:spcPts val="500"/>
              </a:spcBef>
              <a:buFontTx/>
              <a:buChar char="✓"/>
              <a:defRPr/>
            </a:pPr>
            <a:r>
              <a:rPr lang="es-ES" altLang="en-US" sz="2400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INTEGRAR SUS DOS REALIDADES, SUS DOS MUNDOS (como mínimo).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9" name="Object 1"/>
          <p:cNvGraphicFramePr>
            <a:graphicFrameLocks noGrp="1" noChangeAspect="1"/>
          </p:cNvGraphicFramePr>
          <p:nvPr>
            <p:ph idx="1"/>
          </p:nvPr>
        </p:nvGraphicFramePr>
        <p:xfrm>
          <a:off x="1600200" y="1371600"/>
          <a:ext cx="5937250" cy="475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Image" r:id="rId3" imgW="3187302" imgH="2552381" progId="Photoshop.Image.13">
                  <p:embed/>
                </p:oleObj>
              </mc:Choice>
              <mc:Fallback>
                <p:oleObj name="Image" r:id="rId3" imgW="3187302" imgH="2552381" progId="Photoshop.Image.13">
                  <p:embed/>
                  <p:pic>
                    <p:nvPicPr>
                      <p:cNvPr id="0" name="Picture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lum bright="52000" contrast="-4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371600"/>
                        <a:ext cx="5937250" cy="475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 sz="2500" smtClean="0"/>
              <a:t>Necesidades derivadas de la separación de su familia y de la integración en un nuevo entorno familiar</a:t>
            </a:r>
            <a:r>
              <a:rPr lang="es-ES" altLang="en-US" sz="3200" smtClean="0"/>
              <a:t> </a:t>
            </a:r>
          </a:p>
        </p:txBody>
      </p:sp>
      <p:sp>
        <p:nvSpPr>
          <p:cNvPr id="176" name="2 Marcador de contenido">
            <a:extLst/>
          </p:cNvPr>
          <p:cNvSpPr txBox="1">
            <a:spLocks/>
          </p:cNvSpPr>
          <p:nvPr/>
        </p:nvSpPr>
        <p:spPr bwMode="auto">
          <a:xfrm>
            <a:off x="685800" y="2438400"/>
            <a:ext cx="7596188" cy="2819400"/>
          </a:xfrm>
          <a:prstGeom prst="rect">
            <a:avLst/>
          </a:prstGeom>
          <a:noFill/>
          <a:ln>
            <a:noFill/>
          </a:ln>
          <a:extLst/>
        </p:spPr>
        <p:txBody>
          <a:bodyPr lIns="45719" rIns="45719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SzTx/>
              <a:buFont typeface="Wingdings" panose="05000000000000000000" pitchFamily="2" charset="2"/>
              <a:buNone/>
              <a:defRPr/>
            </a:pPr>
            <a:endParaRPr lang="es-ES" altLang="en-US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>
              <a:spcBef>
                <a:spcPts val="500"/>
              </a:spcBef>
              <a:buFontTx/>
              <a:buChar char="✓"/>
              <a:defRPr/>
            </a:pPr>
            <a:r>
              <a:rPr lang="es-ES" alt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DISPONER DE UNA FAMILIA ESTABLE, ADECUADA Y QUE SEA CAPAZ DE FUNCIONAR COMO BASE SEGURA.</a:t>
            </a:r>
          </a:p>
        </p:txBody>
      </p:sp>
      <p:sp>
        <p:nvSpPr>
          <p:cNvPr id="2052" name="AutoShape 7" descr="Resultado de imagen de MUÑECA RUSA ADORNO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" name="AutoShape 9" descr="Resultado de imagen de MUÑECA RUSA ADORNO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3" name="Object 1"/>
          <p:cNvGraphicFramePr>
            <a:graphicFrameLocks noGrp="1" noChangeAspect="1"/>
          </p:cNvGraphicFramePr>
          <p:nvPr>
            <p:ph idx="1"/>
          </p:nvPr>
        </p:nvGraphicFramePr>
        <p:xfrm>
          <a:off x="1600200" y="1371600"/>
          <a:ext cx="5937250" cy="475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Image" r:id="rId3" imgW="3187302" imgH="2552381" progId="Photoshop.Image.13">
                  <p:embed/>
                </p:oleObj>
              </mc:Choice>
              <mc:Fallback>
                <p:oleObj name="Image" r:id="rId3" imgW="3187302" imgH="2552381" progId="Photoshop.Image.13">
                  <p:embed/>
                  <p:pic>
                    <p:nvPicPr>
                      <p:cNvPr id="0" name="Picture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lum bright="52000" contrast="-4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371600"/>
                        <a:ext cx="5937250" cy="475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 sz="2500" smtClean="0"/>
              <a:t>Necesidades derivadas de la separación de su familia y de la integración en un nuevo entorno familiar</a:t>
            </a:r>
            <a:r>
              <a:rPr lang="es-ES" altLang="en-US" sz="3200" smtClean="0"/>
              <a:t> </a:t>
            </a:r>
          </a:p>
        </p:txBody>
      </p:sp>
      <p:sp>
        <p:nvSpPr>
          <p:cNvPr id="3075" name="AutoShape 7" descr="Resultado de imagen de MUÑECA RUSA ADORNO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6" name="AutoShape 9" descr="Resultado de imagen de MUÑECA RUSA ADORNO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1066800" y="2987675"/>
            <a:ext cx="6802438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2400">
                <a:hlinkClick r:id="rId5"/>
              </a:rPr>
              <a:t>https://www.youtube.com/watch?v=wsIvR1nClK0</a:t>
            </a:r>
            <a:endParaRPr lang="en-GB" sz="2400"/>
          </a:p>
          <a:p>
            <a:r>
              <a:rPr lang="es-ES"/>
              <a:t>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015288" cy="914400"/>
          </a:xfrm>
        </p:spPr>
        <p:txBody>
          <a:bodyPr/>
          <a:lstStyle/>
          <a:p>
            <a:pPr eaLnBrk="1" hangingPunct="1"/>
            <a:r>
              <a:rPr lang="es-ES" altLang="en-US" smtClean="0"/>
              <a:t>EL APEGO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0" y="2819400"/>
            <a:ext cx="3962400" cy="17526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s-ES" altLang="en-US" sz="4000" smtClean="0"/>
              <a:t>El Apego</a:t>
            </a:r>
          </a:p>
        </p:txBody>
      </p:sp>
      <p:pic>
        <p:nvPicPr>
          <p:cNvPr id="34819" name="Picture 5" descr="Resultado de imagen de vinculos afectivos, formación y pérdi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371600"/>
            <a:ext cx="3352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015288" cy="914400"/>
          </a:xfrm>
        </p:spPr>
        <p:txBody>
          <a:bodyPr/>
          <a:lstStyle/>
          <a:p>
            <a:pPr eaLnBrk="1" hangingPunct="1"/>
            <a:r>
              <a:rPr lang="es-ES" altLang="en-US" smtClean="0"/>
              <a:t>EL APEGO 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057400"/>
            <a:ext cx="7848600" cy="44196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</a:pPr>
            <a:r>
              <a:rPr lang="es-ES" altLang="en-US" smtClean="0"/>
              <a:t>   El apego: es un patrón de respuesta física y emocional que está incluido en nuestro código genético y es activado automáticamente por el miedo y las amenazas a nuestra supervivencia (desde los tigres que nos pueden comer hasta el hambre que nos podría matar).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015288" cy="914400"/>
          </a:xfrm>
        </p:spPr>
        <p:txBody>
          <a:bodyPr/>
          <a:lstStyle/>
          <a:p>
            <a:pPr eaLnBrk="1" hangingPunct="1"/>
            <a:r>
              <a:rPr lang="es-ES" altLang="en-US" smtClean="0"/>
              <a:t>EL APEGO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382000" cy="4419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s-ES" altLang="en-US" sz="3600" smtClean="0"/>
              <a:t>  La respuesta automática de alarma:</a:t>
            </a:r>
          </a:p>
          <a:p>
            <a:pPr eaLnBrk="1" hangingPunct="1">
              <a:buFont typeface="Wingdings" pitchFamily="2" charset="2"/>
              <a:buNone/>
            </a:pPr>
            <a:endParaRPr lang="es-ES" altLang="en-US" sz="3600" smtClean="0"/>
          </a:p>
          <a:p>
            <a:pPr eaLnBrk="1" hangingPunct="1">
              <a:buFontTx/>
              <a:buChar char="-"/>
            </a:pPr>
            <a:r>
              <a:rPr lang="es-ES" altLang="en-US" sz="3600" u="sng" smtClean="0"/>
              <a:t>Huida:</a:t>
            </a:r>
            <a:r>
              <a:rPr lang="es-ES" altLang="en-US" sz="3600" smtClean="0"/>
              <a:t> (angustia/miedo      depresión)</a:t>
            </a:r>
          </a:p>
          <a:p>
            <a:pPr eaLnBrk="1" hangingPunct="1">
              <a:buFontTx/>
              <a:buChar char="-"/>
            </a:pPr>
            <a:r>
              <a:rPr lang="es-ES" altLang="en-US" sz="3600" u="sng" smtClean="0"/>
              <a:t>Lucha</a:t>
            </a:r>
            <a:r>
              <a:rPr lang="es-ES" altLang="en-US" sz="3600" smtClean="0"/>
              <a:t> (rabia/agresión)</a:t>
            </a:r>
          </a:p>
          <a:p>
            <a:pPr eaLnBrk="1" hangingPunct="1">
              <a:buFontTx/>
              <a:buChar char="-"/>
            </a:pPr>
            <a:r>
              <a:rPr lang="es-ES" altLang="en-US" sz="3600" u="sng" smtClean="0"/>
              <a:t>Disociación/evitamiento</a:t>
            </a:r>
          </a:p>
        </p:txBody>
      </p:sp>
      <p:sp>
        <p:nvSpPr>
          <p:cNvPr id="36867" name="Line 4"/>
          <p:cNvSpPr>
            <a:spLocks noChangeShapeType="1"/>
          </p:cNvSpPr>
          <p:nvPr/>
        </p:nvSpPr>
        <p:spPr bwMode="auto">
          <a:xfrm>
            <a:off x="5638800" y="3505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015288" cy="914400"/>
          </a:xfrm>
        </p:spPr>
        <p:txBody>
          <a:bodyPr/>
          <a:lstStyle/>
          <a:p>
            <a:pPr eaLnBrk="1" hangingPunct="1"/>
            <a:r>
              <a:rPr lang="es-ES" altLang="en-US" smtClean="0"/>
              <a:t>EL APEGO </a:t>
            </a: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305800" cy="44196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altLang="en-US" smtClean="0"/>
              <a:t>   </a:t>
            </a:r>
            <a:r>
              <a:rPr lang="es-ES" altLang="en-US" sz="3000" smtClean="0"/>
              <a:t>La actividad de la respuesta de alarma automáticamente activa el apego que ha evolucionado como una capacidad de enviar señales que evocan proximidad, protección y regulación en los padres.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altLang="en-US" sz="3000" smtClean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altLang="en-US" sz="3000" smtClean="0"/>
              <a:t>   La respuesta protectora y reguladora elimina la amenaza a la supervivencia y desactiva la respuesta de alarma en el cerebro del bebé.</a:t>
            </a:r>
            <a:endParaRPr lang="es-ES" altLang="en-US" sz="3000" u="sng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015288" cy="914400"/>
          </a:xfrm>
        </p:spPr>
        <p:txBody>
          <a:bodyPr/>
          <a:lstStyle/>
          <a:p>
            <a:pPr eaLnBrk="1" hangingPunct="1"/>
            <a:r>
              <a:rPr lang="es-ES" altLang="en-US" smtClean="0"/>
              <a:t>EL APEGO </a:t>
            </a:r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001000" cy="44196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</a:pPr>
            <a:r>
              <a:rPr lang="es-ES" altLang="en-US" sz="3000" smtClean="0"/>
              <a:t>   La respuesta </a:t>
            </a:r>
            <a:r>
              <a:rPr lang="es-ES" altLang="en-US" sz="3000" u="sng" smtClean="0"/>
              <a:t>automática</a:t>
            </a:r>
            <a:r>
              <a:rPr lang="es-ES" altLang="en-US" sz="3000" smtClean="0"/>
              <a:t> de apego se ha preservado porque sirve como señal que evoca proximidad, protección y regulación en otros seres humanos predispuestos a recibir y entender (mentalizar) esa señal y a responder </a:t>
            </a:r>
            <a:r>
              <a:rPr lang="es-ES" altLang="en-US" sz="3000" u="sng" smtClean="0"/>
              <a:t>a su entendimiento</a:t>
            </a:r>
            <a:r>
              <a:rPr lang="es-ES" altLang="en-US" sz="3000" smtClean="0"/>
              <a:t> con una respuesta protectora que elimina la amenaza a la supervivencia del bebé y calma su cerebro estresado.</a:t>
            </a:r>
            <a:endParaRPr lang="es-ES" altLang="en-US" sz="3000" u="sng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015288" cy="914400"/>
          </a:xfrm>
        </p:spPr>
        <p:txBody>
          <a:bodyPr/>
          <a:lstStyle/>
          <a:p>
            <a:pPr eaLnBrk="1" hangingPunct="1"/>
            <a:r>
              <a:rPr lang="es-ES" altLang="en-US" sz="3800" smtClean="0"/>
              <a:t>EL APEGO y la búsqueda de una respuesta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077200" cy="44196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</a:pPr>
            <a:r>
              <a:rPr lang="es-ES" altLang="en-US" sz="3600" smtClean="0"/>
              <a:t>   </a:t>
            </a:r>
            <a:r>
              <a:rPr lang="es-ES" altLang="en-US" sz="2800" smtClean="0"/>
              <a:t>- Disposición psico-biológica a detectar la relación causal entre la señal emitida por el bebé y el efecto social de esa señal (entre el llanto del bebé y el efecto protector y regulador en la respuesta del padre)</a:t>
            </a:r>
          </a:p>
          <a:p>
            <a:pPr algn="just" eaLnBrk="1" hangingPunct="1">
              <a:buFontTx/>
              <a:buChar char="-"/>
            </a:pPr>
            <a:r>
              <a:rPr lang="es-ES" altLang="en-US" sz="2800" smtClean="0"/>
              <a:t>La relación causal contingente es establecida por:</a:t>
            </a:r>
          </a:p>
          <a:p>
            <a:pPr lvl="2" algn="just" eaLnBrk="1" hangingPunct="1">
              <a:buFontTx/>
              <a:buNone/>
            </a:pPr>
            <a:r>
              <a:rPr lang="es-ES" altLang="en-US" sz="2800" smtClean="0"/>
              <a:t>  - Sincronicidad y</a:t>
            </a:r>
          </a:p>
          <a:p>
            <a:pPr lvl="2" algn="just" eaLnBrk="1" hangingPunct="1">
              <a:buFontTx/>
              <a:buNone/>
            </a:pPr>
            <a:r>
              <a:rPr lang="es-ES" altLang="en-US" sz="2800" smtClean="0"/>
              <a:t>-   La Sintonía afectiva y fisiológica</a:t>
            </a:r>
          </a:p>
        </p:txBody>
      </p:sp>
      <p:sp>
        <p:nvSpPr>
          <p:cNvPr id="39939" name="Text Box 4"/>
          <p:cNvSpPr txBox="1">
            <a:spLocks noChangeArrowheads="1"/>
          </p:cNvSpPr>
          <p:nvPr/>
        </p:nvSpPr>
        <p:spPr bwMode="auto">
          <a:xfrm>
            <a:off x="5257800" y="1524000"/>
            <a:ext cx="320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n-US" sz="2000" b="1"/>
              <a:t>Gergely &amp; Watson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n-US" sz="3800" smtClean="0"/>
              <a:t>Estilo de apego: estrategia adaptativa y de supervivencia </a:t>
            </a:r>
          </a:p>
        </p:txBody>
      </p:sp>
      <p:pic>
        <p:nvPicPr>
          <p:cNvPr id="40962" name="Picture 6" descr="Resultado de imagen de tarzan cuando va a la ciuda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9813" y="1447800"/>
            <a:ext cx="6396037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 smtClean="0"/>
              <a:t>Modelos operativos internos</a:t>
            </a:r>
          </a:p>
        </p:txBody>
      </p:sp>
      <p:sp>
        <p:nvSpPr>
          <p:cNvPr id="41986" name="CuadroTexto 1"/>
          <p:cNvSpPr txBox="1">
            <a:spLocks noChangeArrowheads="1"/>
          </p:cNvSpPr>
          <p:nvPr/>
        </p:nvSpPr>
        <p:spPr bwMode="auto">
          <a:xfrm>
            <a:off x="1071563" y="2135188"/>
            <a:ext cx="7032625" cy="129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600"/>
              <a:t>Mapas cognitivos,representaciones, esquemas guiones,.., que la persona tiene de si misma y de su entorno </a:t>
            </a:r>
          </a:p>
        </p:txBody>
      </p:sp>
      <p:sp>
        <p:nvSpPr>
          <p:cNvPr id="41987" name="CuadroTexto 4"/>
          <p:cNvSpPr txBox="1">
            <a:spLocks noChangeArrowheads="1"/>
          </p:cNvSpPr>
          <p:nvPr/>
        </p:nvSpPr>
        <p:spPr bwMode="auto">
          <a:xfrm>
            <a:off x="1071563" y="3960813"/>
            <a:ext cx="70326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400"/>
              <a:t>El niño utiliza los MIT para predecir la conducta del cuidador y ajustar su propia conducta a ella.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 smtClean="0"/>
              <a:t>Modelos operativos internos</a:t>
            </a:r>
          </a:p>
        </p:txBody>
      </p:sp>
      <p:sp>
        <p:nvSpPr>
          <p:cNvPr id="2" name="CuadroTexto 1">
            <a:extLst/>
          </p:cNvPr>
          <p:cNvSpPr txBox="1"/>
          <p:nvPr/>
        </p:nvSpPr>
        <p:spPr>
          <a:xfrm>
            <a:off x="1071563" y="1460500"/>
            <a:ext cx="7367587" cy="4094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2600" dirty="0">
                <a:latin typeface="Arial" panose="020B0604020202020204" pitchFamily="34" charset="0"/>
              </a:rPr>
              <a:t>Dos criterios:</a:t>
            </a:r>
          </a:p>
          <a:p>
            <a:pPr>
              <a:defRPr/>
            </a:pPr>
            <a:endParaRPr lang="es-ES" sz="2600" dirty="0">
              <a:latin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s-ES" sz="2600" dirty="0">
                <a:latin typeface="Arial" panose="020B0604020202020204" pitchFamily="34" charset="0"/>
              </a:rPr>
              <a:t>Si se representa al cuidador como una persona que responderá en general a las solicitudes de apoyo y protección 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s-ES" sz="2600" dirty="0">
              <a:latin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s-ES" sz="2600" dirty="0">
                <a:latin typeface="Arial" panose="020B0604020202020204" pitchFamily="34" charset="0"/>
              </a:rPr>
              <a:t>Si el niño se juzga a sí mismo como una persona a quien el cuidador ofrecerá su apoyo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s-ES" sz="26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 smtClean="0"/>
              <a:t>Modelos operativos internos</a:t>
            </a:r>
          </a:p>
        </p:txBody>
      </p:sp>
      <p:sp>
        <p:nvSpPr>
          <p:cNvPr id="2" name="CuadroTexto 1">
            <a:extLst/>
          </p:cNvPr>
          <p:cNvSpPr txBox="1"/>
          <p:nvPr/>
        </p:nvSpPr>
        <p:spPr>
          <a:xfrm>
            <a:off x="1050925" y="1460500"/>
            <a:ext cx="7388225" cy="4078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es-ES" sz="3700" dirty="0">
              <a:latin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s-ES" sz="3700" dirty="0">
                <a:latin typeface="Arial" panose="020B0604020202020204" pitchFamily="34" charset="0"/>
              </a:rPr>
              <a:t>Guía para el establecimiento de todas las relaciones 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s-ES" sz="3700" dirty="0">
                <a:latin typeface="Arial" panose="020B0604020202020204" pitchFamily="34" charset="0"/>
              </a:rPr>
              <a:t>Se van </a:t>
            </a:r>
            <a:r>
              <a:rPr lang="es-ES" sz="3700" dirty="0" err="1">
                <a:latin typeface="Arial" panose="020B0604020202020204" pitchFamily="34" charset="0"/>
              </a:rPr>
              <a:t>remodelando</a:t>
            </a:r>
            <a:r>
              <a:rPr lang="es-ES" sz="3700" dirty="0">
                <a:latin typeface="Arial" panose="020B0604020202020204" pitchFamily="34" charset="0"/>
              </a:rPr>
              <a:t> a lo largo de la vida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s-ES" sz="3700" dirty="0">
                <a:latin typeface="Arial" panose="020B0604020202020204" pitchFamily="34" charset="0"/>
              </a:rPr>
              <a:t>Influyen en la construcción de MIT posteriores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 smtClean="0"/>
              <a:t>Estilos de apego</a:t>
            </a:r>
          </a:p>
        </p:txBody>
      </p:sp>
      <p:pic>
        <p:nvPicPr>
          <p:cNvPr id="45058" name="Picture 5" descr="Resultado de imagen de Estilos de ape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397000"/>
            <a:ext cx="7315200" cy="478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015288" cy="914400"/>
          </a:xfrm>
        </p:spPr>
        <p:txBody>
          <a:bodyPr/>
          <a:lstStyle/>
          <a:p>
            <a:pPr eaLnBrk="1" hangingPunct="1"/>
            <a:r>
              <a:rPr lang="es-ES" altLang="en-US" smtClean="0"/>
              <a:t>Mentalización</a:t>
            </a:r>
          </a:p>
        </p:txBody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7696200" cy="44196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</a:pPr>
            <a:r>
              <a:rPr lang="es-ES" altLang="en-US" smtClean="0"/>
              <a:t>   </a:t>
            </a:r>
            <a:r>
              <a:rPr lang="en-US" altLang="en-US" smtClean="0"/>
              <a:t>La capacidad</a:t>
            </a:r>
            <a:r>
              <a:rPr lang="es-ES" altLang="en-US" smtClean="0"/>
              <a:t> </a:t>
            </a:r>
            <a:r>
              <a:rPr lang="en-US" altLang="en-US" smtClean="0"/>
              <a:t>imaginativa para  interpretar	el sentido	de la conducta  de otros considerando	sus estados  mentales y</a:t>
            </a:r>
            <a:r>
              <a:rPr lang="es-ES" altLang="en-US" smtClean="0"/>
              <a:t> s</a:t>
            </a:r>
            <a:r>
              <a:rPr lang="en-US" altLang="en-US" smtClean="0"/>
              <a:t>us intenciones,</a:t>
            </a:r>
            <a:r>
              <a:rPr lang="es-ES" altLang="en-US" smtClean="0"/>
              <a:t> </a:t>
            </a:r>
            <a:r>
              <a:rPr lang="en-US" altLang="en-US" smtClean="0"/>
              <a:t>así  como</a:t>
            </a:r>
            <a:r>
              <a:rPr lang="es-ES" altLang="en-US" smtClean="0"/>
              <a:t> </a:t>
            </a:r>
            <a:r>
              <a:rPr lang="en-US" altLang="en-US" smtClean="0"/>
              <a:t>comprender</a:t>
            </a:r>
            <a:r>
              <a:rPr lang="es-ES" altLang="en-US" smtClean="0"/>
              <a:t>  </a:t>
            </a:r>
            <a:r>
              <a:rPr lang="en-US" altLang="en-US" smtClean="0"/>
              <a:t>el impacto</a:t>
            </a:r>
            <a:r>
              <a:rPr lang="es-ES" altLang="en-US" smtClean="0"/>
              <a:t> </a:t>
            </a:r>
            <a:r>
              <a:rPr lang="en-US" altLang="en-US" smtClean="0"/>
              <a:t>de  nuestros afectos y	conductas en	los  otros (Fonagy et al. 1996, 2002).</a:t>
            </a:r>
            <a:endParaRPr lang="es-ES" altLang="en-US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 smtClean="0"/>
              <a:t>Mentalizando</a:t>
            </a:r>
            <a:endParaRPr lang="en-US" altLang="en-US" smtClean="0"/>
          </a:p>
        </p:txBody>
      </p:sp>
      <p:graphicFrame>
        <p:nvGraphicFramePr>
          <p:cNvPr id="4097" name="Object 1"/>
          <p:cNvGraphicFramePr>
            <a:graphicFrameLocks noGrp="1" noChangeAspect="1"/>
          </p:cNvGraphicFramePr>
          <p:nvPr>
            <p:ph idx="1"/>
          </p:nvPr>
        </p:nvGraphicFramePr>
        <p:xfrm>
          <a:off x="1577975" y="1600200"/>
          <a:ext cx="5988050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Image" r:id="rId3" imgW="10323810" imgH="7619048" progId="Photoshop.Image.13">
                  <p:embed/>
                </p:oleObj>
              </mc:Choice>
              <mc:Fallback>
                <p:oleObj name="Image" r:id="rId3" imgW="10323810" imgH="7619048" progId="Photoshop.Image.13">
                  <p:embed/>
                  <p:pic>
                    <p:nvPicPr>
                      <p:cNvPr id="0" name="Picture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7975" y="1600200"/>
                        <a:ext cx="5988050" cy="441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graphicFrame>
        <p:nvGraphicFramePr>
          <p:cNvPr id="5121" name="Object 1"/>
          <p:cNvGraphicFramePr>
            <a:graphicFrameLocks noGrp="1" noChangeAspect="1"/>
          </p:cNvGraphicFramePr>
          <p:nvPr>
            <p:ph idx="1"/>
          </p:nvPr>
        </p:nvGraphicFramePr>
        <p:xfrm>
          <a:off x="0" y="0"/>
          <a:ext cx="9144000" cy="696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Image" r:id="rId3" imgW="7619048" imgH="5739683" progId="Photoshop.Image.13">
                  <p:embed/>
                </p:oleObj>
              </mc:Choice>
              <mc:Fallback>
                <p:oleObj name="Image" r:id="rId3" imgW="7619048" imgH="5739683" progId="Photoshop.Image.13">
                  <p:embed/>
                  <p:pic>
                    <p:nvPicPr>
                      <p:cNvPr id="0" name="Picture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96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5120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grpSp>
        <p:nvGrpSpPr>
          <p:cNvPr id="52227" name="Group 6"/>
          <p:cNvGrpSpPr>
            <a:grpSpLocks/>
          </p:cNvGrpSpPr>
          <p:nvPr/>
        </p:nvGrpSpPr>
        <p:grpSpPr bwMode="auto">
          <a:xfrm>
            <a:off x="-195263" y="3175"/>
            <a:ext cx="9144001" cy="6854825"/>
            <a:chOff x="0" y="0"/>
            <a:chExt cx="5760" cy="4318"/>
          </a:xfrm>
        </p:grpSpPr>
        <p:pic>
          <p:nvPicPr>
            <p:cNvPr id="52228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5760" cy="4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229" name="Text Box 5"/>
            <p:cNvSpPr txBox="1">
              <a:spLocks noChangeArrowheads="1"/>
            </p:cNvSpPr>
            <p:nvPr/>
          </p:nvSpPr>
          <p:spPr bwMode="auto">
            <a:xfrm>
              <a:off x="1008" y="288"/>
              <a:ext cx="3792" cy="36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altLang="en-US" sz="3200" b="1"/>
                <a:t>El apego y la mentalización</a:t>
              </a: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grpSp>
        <p:nvGrpSpPr>
          <p:cNvPr id="53251" name="Group 7"/>
          <p:cNvGrpSpPr>
            <a:grpSpLocks/>
          </p:cNvGrpSpPr>
          <p:nvPr/>
        </p:nvGrpSpPr>
        <p:grpSpPr bwMode="auto">
          <a:xfrm>
            <a:off x="0" y="0"/>
            <a:ext cx="9144000" cy="6854825"/>
            <a:chOff x="0" y="0"/>
            <a:chExt cx="5760" cy="4318"/>
          </a:xfrm>
        </p:grpSpPr>
        <p:pic>
          <p:nvPicPr>
            <p:cNvPr id="53252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5760" cy="4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3253" name="Text Box 6"/>
            <p:cNvSpPr txBox="1">
              <a:spLocks noChangeArrowheads="1"/>
            </p:cNvSpPr>
            <p:nvPr/>
          </p:nvSpPr>
          <p:spPr bwMode="auto">
            <a:xfrm>
              <a:off x="1008" y="288"/>
              <a:ext cx="3792" cy="36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altLang="en-US" sz="3200" b="1"/>
                <a:t>El apego y la mentalización</a:t>
              </a: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5427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015288" cy="914400"/>
          </a:xfrm>
        </p:spPr>
        <p:txBody>
          <a:bodyPr/>
          <a:lstStyle/>
          <a:p>
            <a:pPr eaLnBrk="1" hangingPunct="1"/>
            <a:r>
              <a:rPr lang="es-ES" altLang="en-US" smtClean="0"/>
              <a:t>Mentalización</a:t>
            </a:r>
          </a:p>
        </p:txBody>
      </p:sp>
      <p:pic>
        <p:nvPicPr>
          <p:cNvPr id="5529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88963" y="1600200"/>
            <a:ext cx="7747000" cy="4419600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 smtClean="0"/>
              <a:t>Círculos coercitivos</a:t>
            </a:r>
            <a:endParaRPr lang="en-US" altLang="en-US" smtClean="0"/>
          </a:p>
        </p:txBody>
      </p:sp>
      <p:pic>
        <p:nvPicPr>
          <p:cNvPr id="56322" name="Imagen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95663" y="2309813"/>
            <a:ext cx="2352675" cy="235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 smtClean="0"/>
              <a:t>Equivalencia psíquica</a:t>
            </a:r>
            <a:endParaRPr lang="en-US" altLang="en-US" smtClean="0"/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4332288" cy="4419600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endParaRPr lang="es-ES" altLang="en-US" smtClean="0"/>
          </a:p>
          <a:p>
            <a:pPr marL="0" indent="0" algn="ctr" eaLnBrk="1" hangingPunct="1">
              <a:buFont typeface="Wingdings" pitchFamily="2" charset="2"/>
              <a:buNone/>
            </a:pPr>
            <a:endParaRPr lang="es-ES" altLang="en-US" smtClean="0"/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s-ES" altLang="en-US" smtClean="0"/>
              <a:t>Que le va a pedir mamá a los Reyes Magos?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es-ES" altLang="en-US" smtClean="0"/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es-ES" altLang="en-US" smtClean="0"/>
              <a:t> </a:t>
            </a:r>
            <a:endParaRPr lang="en-US" altLang="en-US" smtClean="0"/>
          </a:p>
        </p:txBody>
      </p:sp>
      <p:pic>
        <p:nvPicPr>
          <p:cNvPr id="57347" name="Imagen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41888" y="1554163"/>
            <a:ext cx="3533775" cy="390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 smtClean="0"/>
              <a:t>Mentalización </a:t>
            </a:r>
            <a:endParaRPr lang="en-US" altLang="en-US" smtClean="0"/>
          </a:p>
        </p:txBody>
      </p:sp>
      <p:sp>
        <p:nvSpPr>
          <p:cNvPr id="58370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 smtClean="0"/>
              <a:t>Mentalizando</a:t>
            </a:r>
            <a:endParaRPr lang="en-US" altLang="en-US" smtClean="0"/>
          </a:p>
        </p:txBody>
      </p:sp>
      <p:graphicFrame>
        <p:nvGraphicFramePr>
          <p:cNvPr id="6145" name="Object 1"/>
          <p:cNvGraphicFramePr>
            <a:graphicFrameLocks noGrp="1" noChangeAspect="1"/>
          </p:cNvGraphicFramePr>
          <p:nvPr>
            <p:ph idx="1"/>
          </p:nvPr>
        </p:nvGraphicFramePr>
        <p:xfrm>
          <a:off x="427038" y="1408113"/>
          <a:ext cx="7783512" cy="442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Image" r:id="rId3" imgW="10361905" imgH="7771429" progId="Photoshop.Image.13">
                  <p:embed/>
                </p:oleObj>
              </mc:Choice>
              <mc:Fallback>
                <p:oleObj name="Image" r:id="rId3" imgW="10361905" imgH="7771429" progId="Photoshop.Image.13">
                  <p:embed/>
                  <p:pic>
                    <p:nvPicPr>
                      <p:cNvPr id="0" name="Picture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038" y="1408113"/>
                        <a:ext cx="7783512" cy="442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7" name="CuadroTexto 4"/>
          <p:cNvSpPr txBox="1">
            <a:spLocks noChangeArrowheads="1"/>
          </p:cNvSpPr>
          <p:nvPr/>
        </p:nvSpPr>
        <p:spPr bwMode="auto">
          <a:xfrm>
            <a:off x="1096963" y="1743075"/>
            <a:ext cx="23320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solidFill>
                  <a:schemeClr val="tx2"/>
                </a:solidFill>
              </a:rPr>
              <a:t>Los padres, cuidadores, educadores que mentalizan…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015288" cy="914400"/>
          </a:xfrm>
        </p:spPr>
        <p:txBody>
          <a:bodyPr/>
          <a:lstStyle/>
          <a:p>
            <a:pPr eaLnBrk="1" hangingPunct="1"/>
            <a:r>
              <a:rPr lang="es-ES" altLang="en-US" smtClean="0"/>
              <a:t>Al final…</a:t>
            </a:r>
          </a:p>
        </p:txBody>
      </p:sp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ts val="100"/>
              </a:spcBef>
              <a:buClr>
                <a:srgbClr val="BAABE3"/>
              </a:buClr>
              <a:buSzTx/>
              <a:buFont typeface="Arial" charset="0"/>
              <a:buNone/>
            </a:pPr>
            <a:r>
              <a:rPr lang="es-ES" altLang="en-US" sz="2800" i="1" smtClean="0">
                <a:solidFill>
                  <a:srgbClr val="2F1F58"/>
                </a:solidFill>
              </a:rPr>
              <a:t>    </a:t>
            </a:r>
            <a:r>
              <a:rPr lang="en-US" altLang="en-US" sz="2800" i="1" smtClean="0">
                <a:solidFill>
                  <a:srgbClr val="2F1F58"/>
                </a:solidFill>
              </a:rPr>
              <a:t>Lo fundamental, siguiendo a Fonagy  (2013), no sería que los padres consigan  con suma precisión descodificar las  conductas de su hijo/a,	sino el proceso de  orientarse a ese contenido.</a:t>
            </a:r>
            <a:endParaRPr lang="en-US" altLang="en-US" sz="2800" smtClean="0"/>
          </a:p>
          <a:p>
            <a:pPr eaLnBrk="1" hangingPunct="1">
              <a:buFont typeface="Wingdings" pitchFamily="2" charset="2"/>
              <a:buNone/>
            </a:pPr>
            <a:endParaRPr lang="es-ES" altLang="en-US" smtClean="0"/>
          </a:p>
        </p:txBody>
      </p:sp>
      <p:sp>
        <p:nvSpPr>
          <p:cNvPr id="61443" name="object 8"/>
          <p:cNvSpPr>
            <a:spLocks noChangeArrowheads="1"/>
          </p:cNvSpPr>
          <p:nvPr/>
        </p:nvSpPr>
        <p:spPr bwMode="auto">
          <a:xfrm>
            <a:off x="1295400" y="3810000"/>
            <a:ext cx="2444750" cy="2293938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 altLang="en-US">
              <a:latin typeface="Calibri" pitchFamily="34" charset="0"/>
            </a:endParaRPr>
          </a:p>
        </p:txBody>
      </p:sp>
      <p:sp>
        <p:nvSpPr>
          <p:cNvPr id="61444" name="object 9"/>
          <p:cNvSpPr>
            <a:spLocks noChangeArrowheads="1"/>
          </p:cNvSpPr>
          <p:nvPr/>
        </p:nvSpPr>
        <p:spPr bwMode="auto">
          <a:xfrm>
            <a:off x="5562600" y="3810000"/>
            <a:ext cx="2387600" cy="23574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n-US" smtClean="0"/>
              <a:t>La confianza …</a:t>
            </a:r>
          </a:p>
        </p:txBody>
      </p:sp>
      <p:sp>
        <p:nvSpPr>
          <p:cNvPr id="62466" name="AutoShape 5" descr="Resultado de imagen de autopista"/>
          <p:cNvSpPr>
            <a:spLocks noChangeAspect="1" noChangeArrowheads="1"/>
          </p:cNvSpPr>
          <p:nvPr/>
        </p:nvSpPr>
        <p:spPr bwMode="auto">
          <a:xfrm>
            <a:off x="2428875" y="2000250"/>
            <a:ext cx="42862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62467" name="Picture 6" descr="autopista3_NoticiaAmplia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447800"/>
            <a:ext cx="6934200" cy="462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n-US" smtClean="0"/>
              <a:t>La confianza …</a:t>
            </a:r>
          </a:p>
        </p:txBody>
      </p:sp>
      <p:graphicFrame>
        <p:nvGraphicFramePr>
          <p:cNvPr id="7169" name="Object 1"/>
          <p:cNvGraphicFramePr>
            <a:graphicFrameLocks noGrp="1" noChangeAspect="1"/>
          </p:cNvGraphicFramePr>
          <p:nvPr>
            <p:ph idx="1"/>
          </p:nvPr>
        </p:nvGraphicFramePr>
        <p:xfrm>
          <a:off x="639763" y="1333500"/>
          <a:ext cx="7467600" cy="475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Image" r:id="rId3" imgW="8609524" imgH="6920635" progId="Photoshop.Image.13">
                  <p:embed/>
                </p:oleObj>
              </mc:Choice>
              <mc:Fallback>
                <p:oleObj name="Image" r:id="rId3" imgW="8609524" imgH="6920635" progId="Photoshop.Image.13">
                  <p:embed/>
                  <p:pic>
                    <p:nvPicPr>
                      <p:cNvPr id="0" name="Picture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763" y="1333500"/>
                        <a:ext cx="7467600" cy="475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1" name="Entrada de lápiz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13475" y="5394325"/>
            <a:ext cx="16002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Entrada de lápiz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14400" y="5676900"/>
            <a:ext cx="38798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Picture 11" descr="índic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447800"/>
            <a:ext cx="7696200" cy="457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8" name="CuadroTexto 9"/>
          <p:cNvSpPr txBox="1">
            <a:spLocks noChangeArrowheads="1"/>
          </p:cNvSpPr>
          <p:nvPr/>
        </p:nvSpPr>
        <p:spPr bwMode="auto">
          <a:xfrm>
            <a:off x="473075" y="401638"/>
            <a:ext cx="4975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3200">
                <a:solidFill>
                  <a:schemeClr val="bg1"/>
                </a:solidFill>
              </a:rPr>
              <a:t>Un traje a medida…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015288" cy="914400"/>
          </a:xfrm>
        </p:spPr>
        <p:txBody>
          <a:bodyPr/>
          <a:lstStyle/>
          <a:p>
            <a:pPr eaLnBrk="1" hangingPunct="1"/>
            <a:r>
              <a:rPr lang="es-ES" altLang="en-US" smtClean="0"/>
              <a:t>Un plan realista de inclusión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79248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n-US" sz="2400" smtClean="0">
                <a:solidFill>
                  <a:srgbClr val="000000"/>
                </a:solidFill>
              </a:rPr>
              <a:t>Pensar cuando es más adecuado el momento de la escolarización. Es posible que necesiten algún tiempo generando pertenencia, dependencia y vínculo con su nueva familia.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altLang="en-US" sz="240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ES" altLang="en-US" sz="2400" smtClean="0"/>
              <a:t>Pueden</a:t>
            </a:r>
            <a:r>
              <a:rPr lang="es-ES" altLang="en-US" sz="2400" smtClean="0">
                <a:solidFill>
                  <a:srgbClr val="000000"/>
                </a:solidFill>
              </a:rPr>
              <a:t> ser más inmaduros o más maduros que los niños y niñas de su edad.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altLang="en-US" sz="240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ES" altLang="en-US" sz="2400" smtClean="0">
                <a:solidFill>
                  <a:srgbClr val="000000"/>
                </a:solidFill>
              </a:rPr>
              <a:t>Adaptaciones curriculares acorde a sus necesidades educativas, que en algunos casos pudiera significar la escolarización un curso por debajo de su edad.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/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s-ES" altLang="en-US" sz="3200" dirty="0">
                <a:solidFill>
                  <a:schemeClr val="bg1"/>
                </a:solidFill>
                <a:latin typeface="+mn-lt"/>
              </a:rPr>
              <a:t>Un adecuado diagnóstico </a:t>
            </a:r>
            <a:r>
              <a:rPr lang="es-ES" altLang="en-US" sz="3200" dirty="0" err="1">
                <a:solidFill>
                  <a:schemeClr val="bg1"/>
                </a:solidFill>
                <a:latin typeface="+mn-lt"/>
              </a:rPr>
              <a:t>socioemocional</a:t>
            </a:r>
            <a:r>
              <a:rPr lang="es-ES" altLang="en-US" sz="3200" dirty="0">
                <a:solidFill>
                  <a:schemeClr val="bg1"/>
                </a:solidFill>
                <a:latin typeface="+mn-lt"/>
              </a:rPr>
              <a:t> del/a niño/a</a:t>
            </a:r>
          </a:p>
        </p:txBody>
      </p:sp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n-US" sz="2600" smtClean="0">
                <a:solidFill>
                  <a:srgbClr val="000000"/>
                </a:solidFill>
              </a:rPr>
              <a:t>Conocer su historia de desprotección.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sz="2600" smtClean="0"/>
              <a:t>Conocer su nivel de competencias curriculares de partida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sz="2600" smtClean="0">
                <a:solidFill>
                  <a:srgbClr val="00669A"/>
                </a:solidFill>
              </a:rPr>
              <a:t> </a:t>
            </a:r>
            <a:r>
              <a:rPr lang="es-ES" altLang="en-US" sz="2600" smtClean="0">
                <a:solidFill>
                  <a:srgbClr val="000000"/>
                </a:solidFill>
              </a:rPr>
              <a:t>Adecuar el plan de formación a las capacidades reales, ajustar expectativas.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sz="2600" smtClean="0">
                <a:solidFill>
                  <a:srgbClr val="00669A"/>
                </a:solidFill>
              </a:rPr>
              <a:t> </a:t>
            </a:r>
            <a:r>
              <a:rPr lang="es-ES" altLang="en-US" sz="2600" smtClean="0">
                <a:solidFill>
                  <a:srgbClr val="000000"/>
                </a:solidFill>
              </a:rPr>
              <a:t>Observar su estilo relacional: </a:t>
            </a:r>
            <a:r>
              <a:rPr lang="es-ES" altLang="en-US" sz="2600" smtClean="0">
                <a:solidFill>
                  <a:srgbClr val="FE5003"/>
                </a:solidFill>
              </a:rPr>
              <a:t> </a:t>
            </a:r>
            <a:r>
              <a:rPr lang="es-ES" altLang="en-US" sz="2600" smtClean="0">
                <a:solidFill>
                  <a:srgbClr val="000000"/>
                </a:solidFill>
              </a:rPr>
              <a:t>Confianza versus desconfianza (pide ayuda o no, la acepta)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sz="2600" smtClean="0">
                <a:solidFill>
                  <a:srgbClr val="FE5003"/>
                </a:solidFill>
              </a:rPr>
              <a:t> </a:t>
            </a:r>
            <a:r>
              <a:rPr lang="es-ES" altLang="en-US" sz="2600" smtClean="0">
                <a:solidFill>
                  <a:srgbClr val="000000"/>
                </a:solidFill>
              </a:rPr>
              <a:t>Autoestima y autoimagen (se siente o no capaz, bueno… sabe y entiende que es ser acogido…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altLang="en-US" sz="260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>
            <a:extLst/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s-ES" altLang="en-US" sz="3200" dirty="0">
                <a:solidFill>
                  <a:schemeClr val="bg1"/>
                </a:solidFill>
                <a:latin typeface="+mn-lt"/>
              </a:rPr>
              <a:t>Un adecuado diagnóstico </a:t>
            </a:r>
            <a:r>
              <a:rPr lang="es-ES" altLang="en-US" sz="3200" dirty="0" err="1">
                <a:solidFill>
                  <a:schemeClr val="bg1"/>
                </a:solidFill>
                <a:latin typeface="+mn-lt"/>
              </a:rPr>
              <a:t>socioemocional</a:t>
            </a:r>
            <a:r>
              <a:rPr lang="es-ES" altLang="en-US" sz="3200" dirty="0">
                <a:solidFill>
                  <a:schemeClr val="bg1"/>
                </a:solidFill>
                <a:latin typeface="+mn-lt"/>
              </a:rPr>
              <a:t> del/a niño/a</a:t>
            </a:r>
          </a:p>
        </p:txBody>
      </p:sp>
      <p:sp>
        <p:nvSpPr>
          <p:cNvPr id="68610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endParaRPr lang="es-ES" altLang="en-US" sz="280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endParaRPr lang="es-ES" altLang="en-US" sz="280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s-ES" altLang="en-US" sz="2800" smtClean="0">
                <a:solidFill>
                  <a:srgbClr val="000000"/>
                </a:solidFill>
              </a:rPr>
              <a:t>Autorregulación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s-ES" altLang="en-US" sz="2800" smtClean="0">
                <a:solidFill>
                  <a:srgbClr val="000000"/>
                </a:solidFill>
              </a:rPr>
              <a:t>Gestión de conflictos y relaciones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s-ES" altLang="en-US" sz="2800" smtClean="0">
                <a:solidFill>
                  <a:srgbClr val="000000"/>
                </a:solidFill>
              </a:rPr>
              <a:t>Capacidad de expresión de situaciones, experiencias, emociones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s-ES" altLang="en-US" sz="2800" smtClean="0">
                <a:solidFill>
                  <a:srgbClr val="FE5003"/>
                </a:solidFill>
              </a:rPr>
              <a:t> </a:t>
            </a:r>
            <a:r>
              <a:rPr lang="es-ES" altLang="en-US" sz="2800" smtClean="0">
                <a:solidFill>
                  <a:srgbClr val="000000"/>
                </a:solidFill>
              </a:rPr>
              <a:t>Autonomía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s-ES" altLang="en-US" sz="2800" smtClean="0">
                <a:solidFill>
                  <a:srgbClr val="FE5003"/>
                </a:solidFill>
              </a:rPr>
              <a:t> </a:t>
            </a:r>
            <a:r>
              <a:rPr lang="es-ES" altLang="en-US" sz="2800" smtClean="0">
                <a:solidFill>
                  <a:srgbClr val="000000"/>
                </a:solidFill>
              </a:rPr>
              <a:t>Capacidad de atención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 sz="3200" b="1" smtClean="0">
                <a:solidFill>
                  <a:schemeClr val="bg1"/>
                </a:solidFill>
                <a:latin typeface="Arial Narrow" pitchFamily="34" charset="0"/>
              </a:rPr>
              <a:t>Un adecuado diagnóstico socioemocional del/a niño/a</a:t>
            </a:r>
          </a:p>
        </p:txBody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895600"/>
            <a:ext cx="7924800" cy="1524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s-ES" altLang="en-US" sz="4800" smtClean="0"/>
              <a:t>Y ADEMÁS…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 sz="3200" b="1" smtClean="0">
                <a:solidFill>
                  <a:schemeClr val="bg1"/>
                </a:solidFill>
                <a:latin typeface="Arial Narrow" pitchFamily="34" charset="0"/>
              </a:rPr>
              <a:t>Un adecuado diagnóstico socioemocional del/a niño/a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895600"/>
            <a:ext cx="7924800" cy="1524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s-ES" altLang="en-US" sz="4800" smtClean="0"/>
              <a:t>LA REGLA DEL 50%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0813"/>
            <a:ext cx="8015288" cy="1211262"/>
          </a:xfrm>
        </p:spPr>
        <p:txBody>
          <a:bodyPr/>
          <a:lstStyle/>
          <a:p>
            <a:pPr eaLnBrk="1" hangingPunct="1"/>
            <a:r>
              <a:rPr lang="es-ES" altLang="en-US" sz="3200" b="1" smtClean="0">
                <a:solidFill>
                  <a:schemeClr val="bg1"/>
                </a:solidFill>
                <a:latin typeface="Arial Narrow" pitchFamily="34" charset="0"/>
              </a:rPr>
              <a:t>Un adecuado diagnóstico socioemocional del/a niño/a</a:t>
            </a:r>
          </a:p>
        </p:txBody>
      </p:sp>
      <p:sp>
        <p:nvSpPr>
          <p:cNvPr id="716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28800"/>
            <a:ext cx="8305800" cy="44196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</a:pPr>
            <a:r>
              <a:rPr lang="es-ES" altLang="en-US" sz="4000" smtClean="0"/>
              <a:t>   UN ADULTO QUE al realizar la exploración RESCATE </a:t>
            </a:r>
            <a:r>
              <a:rPr lang="es-ES" altLang="en-US" sz="4000" smtClean="0">
                <a:solidFill>
                  <a:srgbClr val="990099"/>
                </a:solidFill>
              </a:rPr>
              <a:t>UNA </a:t>
            </a:r>
            <a:r>
              <a:rPr lang="es-ES" altLang="en-US" sz="4000" b="1" smtClean="0">
                <a:solidFill>
                  <a:srgbClr val="990099"/>
                </a:solidFill>
              </a:rPr>
              <a:t>POTENCIALIDAD</a:t>
            </a:r>
            <a:r>
              <a:rPr lang="es-ES" altLang="en-US" sz="4000" smtClean="0">
                <a:solidFill>
                  <a:srgbClr val="990099"/>
                </a:solidFill>
              </a:rPr>
              <a:t> POR CADA NECESIDAD </a:t>
            </a:r>
            <a:r>
              <a:rPr lang="es-ES" altLang="en-US" sz="4000" smtClean="0"/>
              <a:t>que presenta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n-US" sz="2800" b="1" smtClean="0"/>
              <a:t>Una adecuada definición de los recursos de atención necesarios</a:t>
            </a:r>
          </a:p>
        </p:txBody>
      </p:sp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9248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s-ES" altLang="en-US" sz="1800" smtClean="0">
                <a:solidFill>
                  <a:srgbClr val="00669A"/>
                </a:solidFill>
                <a:latin typeface="TT10Ft00" charset="0"/>
              </a:rPr>
              <a:t> </a:t>
            </a:r>
          </a:p>
          <a:p>
            <a:pPr eaLnBrk="1" hangingPunct="1"/>
            <a:r>
              <a:rPr lang="es-ES" altLang="en-US" sz="2800" smtClean="0">
                <a:solidFill>
                  <a:srgbClr val="000000"/>
                </a:solidFill>
                <a:latin typeface="TT201t00" charset="0"/>
              </a:rPr>
              <a:t>Que necesidades de atención tiene el alumno</a:t>
            </a:r>
          </a:p>
          <a:p>
            <a:pPr eaLnBrk="1" hangingPunct="1"/>
            <a:r>
              <a:rPr lang="es-ES" altLang="en-US" sz="2800" smtClean="0">
                <a:solidFill>
                  <a:srgbClr val="000000"/>
                </a:solidFill>
                <a:latin typeface="TT201t00" charset="0"/>
              </a:rPr>
              <a:t>En qué profesores me apoyo para pensar sobre las necesidades de este niño/a que me ofrezcan una perspectiva diferente.</a:t>
            </a:r>
          </a:p>
          <a:p>
            <a:pPr eaLnBrk="1" hangingPunct="1"/>
            <a:r>
              <a:rPr lang="es-ES" altLang="en-US" sz="2800" smtClean="0">
                <a:solidFill>
                  <a:srgbClr val="000000"/>
                </a:solidFill>
                <a:latin typeface="TT201t00" charset="0"/>
              </a:rPr>
              <a:t>Plan específico para solicitar ayuda a otras instancias (si fuera necesario)</a:t>
            </a:r>
          </a:p>
          <a:p>
            <a:pPr eaLnBrk="1" hangingPunct="1"/>
            <a:r>
              <a:rPr lang="es-ES" altLang="en-US" sz="2800" smtClean="0">
                <a:solidFill>
                  <a:srgbClr val="000000"/>
                </a:solidFill>
                <a:latin typeface="TT201t00" charset="0"/>
              </a:rPr>
              <a:t>Plan de coordinación con la familia</a:t>
            </a:r>
          </a:p>
          <a:p>
            <a:pPr eaLnBrk="1" hangingPunct="1"/>
            <a:r>
              <a:rPr lang="es-ES" altLang="en-US" sz="2800" smtClean="0">
                <a:solidFill>
                  <a:srgbClr val="000000"/>
                </a:solidFill>
                <a:latin typeface="TT201t00" charset="0"/>
              </a:rPr>
              <a:t>Qué aspectos del proyecto educativo de centro, se pueden ajustar a algunas de las potencialidades y necesidades que presentan.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n-US" sz="3800" smtClean="0"/>
              <a:t>Supervisión continua, constante y mentalizadora</a:t>
            </a:r>
          </a:p>
        </p:txBody>
      </p:sp>
      <p:sp>
        <p:nvSpPr>
          <p:cNvPr id="73730" name="Marcador de contenido 3"/>
          <p:cNvSpPr>
            <a:spLocks noGrp="1"/>
          </p:cNvSpPr>
          <p:nvPr>
            <p:ph idx="1"/>
          </p:nvPr>
        </p:nvSpPr>
        <p:spPr>
          <a:xfrm>
            <a:off x="609600" y="1600200"/>
            <a:ext cx="7924800" cy="2652713"/>
          </a:xfrm>
        </p:spPr>
        <p:txBody>
          <a:bodyPr>
            <a:spAutoFit/>
          </a:bodyPr>
          <a:lstStyle/>
          <a:p>
            <a:pPr marL="0" indent="0" algn="just" eaLnBrk="1" hangingPunct="1">
              <a:buFont typeface="Wingdings" pitchFamily="2" charset="2"/>
              <a:buNone/>
            </a:pPr>
            <a:endParaRPr lang="es-ES" smtClean="0"/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es-ES" smtClean="0"/>
              <a:t>Ofrecerle y ofrecerse oportunidades de adoptar distintas perspectivas para explicarse  las relaciones y las situaciones que se generan en el día a día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n-US" sz="3800" smtClean="0"/>
              <a:t>Sistema de evaluación adecuada a la situación de estos alumnos/as</a:t>
            </a:r>
          </a:p>
        </p:txBody>
      </p:sp>
      <p:sp>
        <p:nvSpPr>
          <p:cNvPr id="74754" name="Text Box 8"/>
          <p:cNvSpPr txBox="1">
            <a:spLocks noChangeArrowheads="1"/>
          </p:cNvSpPr>
          <p:nvPr/>
        </p:nvSpPr>
        <p:spPr bwMode="auto">
          <a:xfrm>
            <a:off x="762000" y="2133600"/>
            <a:ext cx="7645400" cy="308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Tx/>
              <a:buChar char="-"/>
            </a:pPr>
            <a:r>
              <a:rPr lang="es-ES" altLang="en-US" sz="2800"/>
              <a:t>Adaptar el sistema de evaluación a sus necesidades.</a:t>
            </a:r>
          </a:p>
          <a:p>
            <a:pPr algn="just"/>
            <a:endParaRPr lang="es-ES" altLang="en-US" sz="2800"/>
          </a:p>
          <a:p>
            <a:pPr algn="just">
              <a:buFontTx/>
              <a:buChar char="-"/>
            </a:pPr>
            <a:r>
              <a:rPr lang="es-ES" altLang="en-US" sz="2800"/>
              <a:t> No condicionar la nota final a la actitud y comportamiento.</a:t>
            </a:r>
          </a:p>
          <a:p>
            <a:pPr algn="just"/>
            <a:endParaRPr lang="es-ES" altLang="en-US" sz="2800"/>
          </a:p>
          <a:p>
            <a:pPr algn="just">
              <a:buFontTx/>
              <a:buChar char="-"/>
            </a:pPr>
            <a:r>
              <a:rPr lang="es-ES" altLang="en-US" sz="2800"/>
              <a:t>Reconocer y valorar los logros y esfuerzos.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n-US" sz="3800" smtClean="0"/>
              <a:t>Menos tareas y trabajo escolar para casa</a:t>
            </a:r>
          </a:p>
        </p:txBody>
      </p:sp>
      <p:sp>
        <p:nvSpPr>
          <p:cNvPr id="75778" name="Text Box 12"/>
          <p:cNvSpPr txBox="1">
            <a:spLocks noChangeArrowheads="1"/>
          </p:cNvSpPr>
          <p:nvPr/>
        </p:nvSpPr>
        <p:spPr bwMode="auto">
          <a:xfrm>
            <a:off x="685800" y="2819400"/>
            <a:ext cx="75120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s-ES" altLang="en-US" sz="2800"/>
              <a:t>Tareas asumibles y realistas en relación a las</a:t>
            </a:r>
          </a:p>
          <a:p>
            <a:r>
              <a:rPr lang="es-ES" altLang="en-US" sz="2800"/>
              <a:t>capacidades del niño/a y a sus necesidades </a:t>
            </a:r>
          </a:p>
          <a:p>
            <a:r>
              <a:rPr lang="es-ES" altLang="en-US" sz="2800"/>
              <a:t>emocionales.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n-US" sz="3800" smtClean="0"/>
              <a:t>Coordinación con la familia y otros recursos</a:t>
            </a:r>
          </a:p>
        </p:txBody>
      </p:sp>
      <p:sp>
        <p:nvSpPr>
          <p:cNvPr id="76802" name="Text Box 7"/>
          <p:cNvSpPr txBox="1">
            <a:spLocks noChangeArrowheads="1"/>
          </p:cNvSpPr>
          <p:nvPr/>
        </p:nvSpPr>
        <p:spPr bwMode="auto">
          <a:xfrm>
            <a:off x="533400" y="1905000"/>
            <a:ext cx="80010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 typeface="Wingdings" pitchFamily="2" charset="2"/>
              <a:buChar char="§"/>
            </a:pPr>
            <a:r>
              <a:rPr lang="es-ES" altLang="en-US" sz="2400"/>
              <a:t>Informar de forma adecuada.</a:t>
            </a:r>
          </a:p>
          <a:p>
            <a:pPr marL="457200" indent="-457200">
              <a:spcBef>
                <a:spcPct val="50000"/>
              </a:spcBef>
              <a:buFont typeface="Wingdings" pitchFamily="2" charset="2"/>
              <a:buChar char="§"/>
            </a:pPr>
            <a:r>
              <a:rPr lang="es-ES" altLang="en-US" sz="2400"/>
              <a:t>Implicarla.</a:t>
            </a:r>
          </a:p>
          <a:p>
            <a:pPr marL="457200" indent="-457200">
              <a:spcBef>
                <a:spcPct val="50000"/>
              </a:spcBef>
              <a:buFont typeface="Wingdings" pitchFamily="2" charset="2"/>
              <a:buChar char="§"/>
            </a:pPr>
            <a:r>
              <a:rPr lang="es-ES" altLang="en-US" sz="2400"/>
              <a:t>Gestión de agenda y notas a la familia sobre su hijo/a</a:t>
            </a:r>
            <a:r>
              <a:rPr lang="en-US" altLang="en-US" sz="2400"/>
              <a:t>.</a:t>
            </a:r>
            <a:r>
              <a:rPr lang="es-ES" altLang="en-US" sz="2400"/>
              <a:t> </a:t>
            </a:r>
          </a:p>
          <a:p>
            <a:pPr marL="457200" indent="-457200">
              <a:spcBef>
                <a:spcPct val="50000"/>
              </a:spcBef>
              <a:buFont typeface="Wingdings" pitchFamily="2" charset="2"/>
              <a:buChar char="§"/>
            </a:pPr>
            <a:endParaRPr lang="es-ES" altLang="en-US" sz="24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/>
          </p:cNvPr>
          <p:cNvSpPr>
            <a:spLocks/>
          </p:cNvSpPr>
          <p:nvPr/>
        </p:nvSpPr>
        <p:spPr bwMode="auto">
          <a:xfrm>
            <a:off x="685800" y="228600"/>
            <a:ext cx="7348538" cy="582613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12700" rIns="0" bIns="0">
            <a:spAutoFit/>
          </a:bodyPr>
          <a:lstStyle>
            <a:lvl1pPr marL="12700"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12700"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2700"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2700"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12700"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699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271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843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415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100"/>
              </a:spcBef>
              <a:defRPr/>
            </a:pPr>
            <a:r>
              <a:rPr lang="es-ES" altLang="en-US" sz="37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Coordinación con la familia </a:t>
            </a:r>
            <a:endParaRPr lang="en-US" altLang="en-US" sz="37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77826" name="Rectangle 14"/>
          <p:cNvSpPr>
            <a:spLocks noChangeArrowheads="1"/>
          </p:cNvSpPr>
          <p:nvPr/>
        </p:nvSpPr>
        <p:spPr bwMode="auto">
          <a:xfrm>
            <a:off x="508000" y="2076450"/>
            <a:ext cx="8139113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altLang="en-US" sz="2900"/>
              <a:t>   </a:t>
            </a:r>
            <a:r>
              <a:rPr lang="en-US" altLang="en-US" sz="2900"/>
              <a:t>Lo más difícil es contener los  afectos inquietantes del </a:t>
            </a:r>
            <a:r>
              <a:rPr lang="es-ES" altLang="en-US" sz="2900"/>
              <a:t>n</a:t>
            </a:r>
            <a:r>
              <a:rPr lang="en-US" altLang="en-US" sz="2900"/>
              <a:t>iño/a,</a:t>
            </a:r>
            <a:r>
              <a:rPr lang="es-ES" altLang="en-US" sz="2900"/>
              <a:t> y realizar lecturas compartidas entre familias y profesores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>
          <a:xfrm>
            <a:off x="195263" y="228600"/>
            <a:ext cx="8521700" cy="1165225"/>
          </a:xfrm>
        </p:spPr>
        <p:txBody>
          <a:bodyPr/>
          <a:lstStyle/>
          <a:p>
            <a:pPr algn="ctr" eaLnBrk="1" hangingPunct="1"/>
            <a:r>
              <a:rPr lang="es-ES" altLang="en-US" sz="3200" smtClean="0"/>
              <a:t>Coordinación con la familia: recursos que pueden favorecer la mentalización </a:t>
            </a:r>
          </a:p>
        </p:txBody>
      </p:sp>
      <p:graphicFrame>
        <p:nvGraphicFramePr>
          <p:cNvPr id="8193" name="Object 1"/>
          <p:cNvGraphicFramePr>
            <a:graphicFrameLocks noGrp="1" noChangeAspect="1"/>
          </p:cNvGraphicFramePr>
          <p:nvPr>
            <p:ph idx="1"/>
          </p:nvPr>
        </p:nvGraphicFramePr>
        <p:xfrm>
          <a:off x="427038" y="1393825"/>
          <a:ext cx="7783512" cy="433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Image" r:id="rId3" imgW="10361905" imgH="7771429" progId="Photoshop.Image.13">
                  <p:embed/>
                </p:oleObj>
              </mc:Choice>
              <mc:Fallback>
                <p:oleObj name="Image" r:id="rId3" imgW="10361905" imgH="7771429" progId="Photoshop.Image.13">
                  <p:embed/>
                  <p:pic>
                    <p:nvPicPr>
                      <p:cNvPr id="0" name="Picture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038" y="1393825"/>
                        <a:ext cx="7783512" cy="433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n-US" sz="3200" smtClean="0"/>
              <a:t>Recursos que pueden favorecer la mentalización </a:t>
            </a:r>
          </a:p>
        </p:txBody>
      </p:sp>
      <p:pic>
        <p:nvPicPr>
          <p:cNvPr id="8089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20700" y="1727200"/>
            <a:ext cx="7689850" cy="4645025"/>
          </a:xfrm>
        </p:spPr>
      </p:pic>
      <p:sp>
        <p:nvSpPr>
          <p:cNvPr id="80899" name="CuadroTexto 1"/>
          <p:cNvSpPr txBox="1">
            <a:spLocks noChangeArrowheads="1"/>
          </p:cNvSpPr>
          <p:nvPr/>
        </p:nvSpPr>
        <p:spPr bwMode="auto">
          <a:xfrm>
            <a:off x="3554413" y="1311275"/>
            <a:ext cx="2644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/>
              <a:t> hijo/a -alumno/a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n-US" sz="3200" smtClean="0"/>
              <a:t>Promover recursos que favorezcan la mentalización </a:t>
            </a:r>
          </a:p>
        </p:txBody>
      </p:sp>
      <p:pic>
        <p:nvPicPr>
          <p:cNvPr id="8192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14350" y="1403350"/>
            <a:ext cx="8115300" cy="4819650"/>
          </a:xfrm>
        </p:spPr>
      </p:pic>
      <p:sp>
        <p:nvSpPr>
          <p:cNvPr id="81923" name="CuadroTexto 1"/>
          <p:cNvSpPr txBox="1">
            <a:spLocks noChangeArrowheads="1"/>
          </p:cNvSpPr>
          <p:nvPr/>
        </p:nvSpPr>
        <p:spPr bwMode="auto">
          <a:xfrm>
            <a:off x="3198813" y="1403350"/>
            <a:ext cx="2146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/>
              <a:t>hijo/a - alumno/a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 sz="3800" smtClean="0"/>
              <a:t>Algunas referencias bibliográficas</a:t>
            </a:r>
          </a:p>
        </p:txBody>
      </p:sp>
      <p:sp>
        <p:nvSpPr>
          <p:cNvPr id="82946" name="Rectangle 4"/>
          <p:cNvSpPr>
            <a:spLocks noChangeArrowheads="1"/>
          </p:cNvSpPr>
          <p:nvPr/>
        </p:nvSpPr>
        <p:spPr bwMode="auto">
          <a:xfrm>
            <a:off x="609600" y="1600200"/>
            <a:ext cx="79248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1725"/>
              </a:lnSpc>
              <a:buClr>
                <a:srgbClr val="BAABE3"/>
              </a:buClr>
            </a:pPr>
            <a:r>
              <a:rPr lang="en-US" altLang="en-US">
                <a:solidFill>
                  <a:srgbClr val="2F1F58"/>
                </a:solidFill>
              </a:rPr>
              <a:t>Lanza Castelli (2013) Trabajando con pacientes en los que falla</a:t>
            </a:r>
            <a:endParaRPr lang="es-ES" altLang="en-US">
              <a:solidFill>
                <a:srgbClr val="2F1F58"/>
              </a:solidFill>
            </a:endParaRPr>
          </a:p>
          <a:p>
            <a:pPr>
              <a:lnSpc>
                <a:spcPts val="1725"/>
              </a:lnSpc>
              <a:buClr>
                <a:srgbClr val="BAABE3"/>
              </a:buClr>
            </a:pPr>
            <a:r>
              <a:rPr lang="en-US" altLang="en-US">
                <a:solidFill>
                  <a:srgbClr val="2F1F58"/>
                </a:solidFill>
              </a:rPr>
              <a:t>la  capacidad de mentalizar. </a:t>
            </a:r>
            <a:endParaRPr lang="es-ES" altLang="en-US">
              <a:solidFill>
                <a:srgbClr val="2F1F58"/>
              </a:solidFill>
            </a:endParaRPr>
          </a:p>
          <a:p>
            <a:pPr>
              <a:lnSpc>
                <a:spcPts val="1725"/>
              </a:lnSpc>
              <a:buClr>
                <a:srgbClr val="BAABE3"/>
              </a:buClr>
            </a:pPr>
            <a:r>
              <a:rPr lang="en-US" altLang="en-US">
                <a:solidFill>
                  <a:srgbClr val="2F1F58"/>
                </a:solidFill>
              </a:rPr>
              <a:t>Aperturas Psicoanalíticas. Revista Internacional  de Psicoanálisis N45. </a:t>
            </a:r>
            <a:endParaRPr lang="es-ES" altLang="en-US">
              <a:solidFill>
                <a:srgbClr val="2F1F58"/>
              </a:solidFill>
            </a:endParaRPr>
          </a:p>
          <a:p>
            <a:pPr>
              <a:lnSpc>
                <a:spcPts val="1725"/>
              </a:lnSpc>
              <a:buClr>
                <a:srgbClr val="BAABE3"/>
              </a:buClr>
            </a:pPr>
            <a:r>
              <a:rPr lang="en-US" altLang="en-US">
                <a:solidFill>
                  <a:srgbClr val="2F1F58"/>
                </a:solidFill>
              </a:rPr>
              <a:t>http//</a:t>
            </a:r>
            <a:r>
              <a:rPr lang="en-US" altLang="en-US">
                <a:solidFill>
                  <a:srgbClr val="2F1F58"/>
                </a:solidFill>
                <a:hlinkClick r:id="rId2"/>
              </a:rPr>
              <a:t>www.aperturas.org/artículos</a:t>
            </a:r>
            <a:endParaRPr lang="en-US" altLang="en-US">
              <a:solidFill>
                <a:srgbClr val="2F1F58"/>
              </a:solidFill>
            </a:endParaRPr>
          </a:p>
        </p:txBody>
      </p:sp>
      <p:pic>
        <p:nvPicPr>
          <p:cNvPr id="82947" name="Imagen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16038" y="3086100"/>
            <a:ext cx="6230937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6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2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0" name="Título 4"/>
          <p:cNvSpPr>
            <a:spLocks noGrp="1"/>
          </p:cNvSpPr>
          <p:nvPr>
            <p:ph type="title"/>
          </p:nvPr>
        </p:nvSpPr>
        <p:spPr>
          <a:xfrm>
            <a:off x="563563" y="3744913"/>
            <a:ext cx="8015287" cy="947737"/>
          </a:xfrm>
        </p:spPr>
        <p:txBody>
          <a:bodyPr/>
          <a:lstStyle/>
          <a:p>
            <a:pPr eaLnBrk="1" hangingPunct="1"/>
            <a:r>
              <a:rPr lang="es-ES" smtClean="0"/>
              <a:t>Muchas gracias por su atención </a:t>
            </a:r>
          </a:p>
        </p:txBody>
      </p:sp>
      <p:sp>
        <p:nvSpPr>
          <p:cNvPr id="83971" name="Título 4"/>
          <p:cNvSpPr>
            <a:spLocks noGrp="1"/>
          </p:cNvSpPr>
          <p:nvPr>
            <p:ph type="title"/>
          </p:nvPr>
        </p:nvSpPr>
        <p:spPr>
          <a:xfrm>
            <a:off x="115888" y="5494338"/>
            <a:ext cx="10599737" cy="947737"/>
          </a:xfrm>
        </p:spPr>
        <p:txBody>
          <a:bodyPr/>
          <a:lstStyle/>
          <a:p>
            <a:pPr eaLnBrk="1" hangingPunct="1"/>
            <a:r>
              <a:rPr lang="es-ES" smtClean="0"/>
              <a:t> carmen.marcosp@salud-juntaex.es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Radial</Template>
  <TotalTime>1718</TotalTime>
  <Words>1559</Words>
  <Application>Microsoft Office PowerPoint</Application>
  <PresentationFormat>Presentación en pantalla (4:3)</PresentationFormat>
  <Paragraphs>192</Paragraphs>
  <Slides>61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61</vt:i4>
      </vt:variant>
    </vt:vector>
  </HeadingPairs>
  <TitlesOfParts>
    <vt:vector size="71" baseType="lpstr">
      <vt:lpstr>Arial</vt:lpstr>
      <vt:lpstr>Arial Black</vt:lpstr>
      <vt:lpstr>Arial Narrow</vt:lpstr>
      <vt:lpstr>Calibri</vt:lpstr>
      <vt:lpstr>Times New Roman</vt:lpstr>
      <vt:lpstr>TT10Ft00</vt:lpstr>
      <vt:lpstr>TT201t00</vt:lpstr>
      <vt:lpstr>Wingdings</vt:lpstr>
      <vt:lpstr>Radial</vt:lpstr>
      <vt:lpstr>Image</vt:lpstr>
      <vt:lpstr>La atención de necesidades         de niños y niñas acogidos: una danza relacional compleja</vt:lpstr>
      <vt:lpstr>Acogimiento Familiar:</vt:lpstr>
      <vt:lpstr>Acogimiento Familiar:</vt:lpstr>
      <vt:lpstr>Programa de Acogimiento Familiar</vt:lpstr>
      <vt:lpstr>Programa de Acogimiento Familiar</vt:lpstr>
      <vt:lpstr>Programa de Acogimiento Familiar</vt:lpstr>
      <vt:lpstr>Presentación de PowerPoint</vt:lpstr>
      <vt:lpstr>Acogimiento Familiar:</vt:lpstr>
      <vt:lpstr>Acogimiento Familiar:</vt:lpstr>
      <vt:lpstr>Acogimiento Familiar:</vt:lpstr>
      <vt:lpstr>Necesidades específicas de los menores, objeto de la medida de protección.</vt:lpstr>
      <vt:lpstr>Necesidades relacionadas con los motivos de la desprotección.</vt:lpstr>
      <vt:lpstr>Presentación de PowerPoint</vt:lpstr>
      <vt:lpstr>Presentación de PowerPoint</vt:lpstr>
      <vt:lpstr>Necesidades derivadas de las separación de su entorno familiar </vt:lpstr>
      <vt:lpstr>Necesidades derivadas de la separación de su familia y de la integración en un nuevo entorno familiar </vt:lpstr>
      <vt:lpstr>Necesidades derivadas de la separación de su familia y de la integración en un nuevo entorno familiar </vt:lpstr>
      <vt:lpstr>EL APEGO</vt:lpstr>
      <vt:lpstr>EL APEGO </vt:lpstr>
      <vt:lpstr>EL APEGO</vt:lpstr>
      <vt:lpstr>EL APEGO </vt:lpstr>
      <vt:lpstr>EL APEGO </vt:lpstr>
      <vt:lpstr>EL APEGO y la búsqueda de una respuesta</vt:lpstr>
      <vt:lpstr>Estilo de apego: estrategia adaptativa y de supervivencia </vt:lpstr>
      <vt:lpstr>Modelos operativos internos</vt:lpstr>
      <vt:lpstr>Modelos operativos internos</vt:lpstr>
      <vt:lpstr>Modelos operativos internos</vt:lpstr>
      <vt:lpstr>Estilos de apego</vt:lpstr>
      <vt:lpstr>Mentalización</vt:lpstr>
      <vt:lpstr>Mentalizando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Mentalización</vt:lpstr>
      <vt:lpstr>Círculos coercitivos</vt:lpstr>
      <vt:lpstr>Equivalencia psíquica</vt:lpstr>
      <vt:lpstr>Mentalización </vt:lpstr>
      <vt:lpstr>Mentalizando</vt:lpstr>
      <vt:lpstr>Al final…</vt:lpstr>
      <vt:lpstr>La confianza …</vt:lpstr>
      <vt:lpstr>La confianza …</vt:lpstr>
      <vt:lpstr>Presentación de PowerPoint</vt:lpstr>
      <vt:lpstr>Un plan realista de inclusión</vt:lpstr>
      <vt:lpstr>Un adecuado diagnóstico socioemocional del/a niño/a</vt:lpstr>
      <vt:lpstr>Un adecuado diagnóstico socioemocional del/a niño/a</vt:lpstr>
      <vt:lpstr>Un adecuado diagnóstico socioemocional del/a niño/a</vt:lpstr>
      <vt:lpstr>Un adecuado diagnóstico socioemocional del/a niño/a</vt:lpstr>
      <vt:lpstr>Un adecuado diagnóstico socioemocional del/a niño/a</vt:lpstr>
      <vt:lpstr>Una adecuada definición de los recursos de atención necesarios</vt:lpstr>
      <vt:lpstr>Supervisión continua, constante y mentalizadora</vt:lpstr>
      <vt:lpstr>Sistema de evaluación adecuada a la situación de estos alumnos/as</vt:lpstr>
      <vt:lpstr>Menos tareas y trabajo escolar para casa</vt:lpstr>
      <vt:lpstr>Coordinación con la familia y otros recursos</vt:lpstr>
      <vt:lpstr>Presentación de PowerPoint</vt:lpstr>
      <vt:lpstr>Coordinación con la familia: recursos que pueden favorecer la mentalización </vt:lpstr>
      <vt:lpstr>Recursos que pueden favorecer la mentalización </vt:lpstr>
      <vt:lpstr>Promover recursos que favorezcan la mentalización </vt:lpstr>
      <vt:lpstr>Algunas referencias bibliográficas</vt:lpstr>
      <vt:lpstr>Muchas gracias por su atención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carmen.marcosp</dc:creator>
  <cp:lastModifiedBy>HP</cp:lastModifiedBy>
  <cp:revision>43</cp:revision>
  <dcterms:created xsi:type="dcterms:W3CDTF">2019-11-08T13:55:36Z</dcterms:created>
  <dcterms:modified xsi:type="dcterms:W3CDTF">2019-11-18T14:18:28Z</dcterms:modified>
</cp:coreProperties>
</file>